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4" r:id="rId6"/>
    <p:sldId id="261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718300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87869-FF32-4BB9-A247-57083043409C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503F5-3F90-4F0E-86BA-7BD91C87C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77480-F7EF-4AE9-A999-73DF62758944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BAD28-8205-4697-B889-2DEBF253A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18857-37FD-4DE6-BBEB-74BDEA469B49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2FB83-51CC-444E-BB80-57B17418D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C5332-E8F4-4404-AA27-7AC291C2BB68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8DDD6-BE43-4445-ACB2-3D07D50B00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ED38B-692E-4C3A-83E0-4250936D4AC7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4CC3E-1751-43E7-8BDB-3219CEF6F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6B313-80C3-4B8C-A4A3-92C52017D607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DAC77-3994-41FF-AB76-1144F709FD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36764-DE11-486D-9C78-B8EA56AD4F8D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174EF-1C28-431D-A436-F9F6733A0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7FF91-EF51-4177-80E2-A3F8274B82A1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76715-86F3-4060-9EEA-3952C90B3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2F2B2-D0FD-4BC1-BCB1-D14CD583B378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1116E-D219-4050-821C-6DD5897F8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C28F7-F9F8-42E7-93F5-812AED8A4698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B631-D4E8-4EB6-9B18-B461A92E9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84EDF-1CAB-4964-9EEC-6DAE152DEB2B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2AACD-F54E-4F8A-A35A-DE3C8752C9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4CB62B-B98E-4CBC-B271-C1CFE613C4F9}" type="datetimeFigureOut">
              <a:rPr lang="ru-RU"/>
              <a:pPr>
                <a:defRPr/>
              </a:pPr>
              <a:t>07.09.2011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754690-C13C-4B1B-ABDB-E436B1570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rodso.ru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3"/>
          <p:cNvSpPr>
            <a:spLocks noChangeArrowheads="1"/>
          </p:cNvSpPr>
          <p:nvPr/>
        </p:nvSpPr>
        <p:spPr bwMode="auto">
          <a:xfrm>
            <a:off x="857250" y="1285875"/>
            <a:ext cx="33258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Что такое Деловой союз оценщиков?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643051"/>
            <a:ext cx="7215238" cy="5262979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Деловой </a:t>
            </a:r>
            <a:r>
              <a:rPr lang="ru-RU" sz="1400" baseline="30000" dirty="0">
                <a:latin typeface="Verdana" pitchFamily="34" charset="0"/>
              </a:rPr>
              <a:t>союз оценщиков (ДСО) </a:t>
            </a:r>
            <a:r>
              <a:rPr lang="ru-RU" sz="1400" baseline="30000" dirty="0" smtClean="0">
                <a:latin typeface="Verdana" pitchFamily="34" charset="0"/>
              </a:rPr>
              <a:t>— Саморегулируемая организация  </a:t>
            </a: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Создано </a:t>
            </a:r>
            <a:r>
              <a:rPr lang="ru-RU" sz="1400" baseline="30000" dirty="0">
                <a:latin typeface="Verdana" pitchFamily="34" charset="0"/>
              </a:rPr>
              <a:t>в январе 2010 года под эгидой Делового Союза консультантов России IBA, объединяющего ведущих отечественных и зарубежных специалистов в области юридического и финансового консалтинга, аудита, оценки, управления стоимостью, а также при поддержке Национального Совета по оценочной деятельности.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Концентрируя </a:t>
            </a:r>
            <a:r>
              <a:rPr lang="ru-RU" sz="1400" baseline="30000" dirty="0">
                <a:latin typeface="Verdana" pitchFamily="34" charset="0"/>
              </a:rPr>
              <a:t>усилия на развитии направления «комплексный стоимостной анализ, оценка стоимости активов, в т.ч. для целей МСФО», ДСО объединил профессионалов в области оценки, чья квалификация подтверждена международными сертификатами RICS, </a:t>
            </a:r>
            <a:r>
              <a:rPr lang="ru-RU" sz="1400" baseline="30000" dirty="0" err="1">
                <a:latin typeface="Verdana" pitchFamily="34" charset="0"/>
              </a:rPr>
              <a:t>American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Appraisal</a:t>
            </a:r>
            <a:r>
              <a:rPr lang="ru-RU" sz="1400" baseline="30000" dirty="0">
                <a:latin typeface="Verdana" pitchFamily="34" charset="0"/>
              </a:rPr>
              <a:t> и других признанных в мире профессиональных сообществ.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В </a:t>
            </a:r>
            <a:r>
              <a:rPr lang="ru-RU" sz="1400" baseline="30000" dirty="0">
                <a:latin typeface="Verdana" pitchFamily="34" charset="0"/>
              </a:rPr>
              <a:t>настоящее время ДСО имеет филиалы в 7 федеральных округах и представительства во всех регионах Российской Федерации. Это позволяет успешно осуществлять работы по оценке активов предприятий, холдингов и </a:t>
            </a:r>
            <a:r>
              <a:rPr lang="ru-RU" sz="1400" baseline="30000" dirty="0" err="1">
                <a:latin typeface="Verdana" pitchFamily="34" charset="0"/>
              </a:rPr>
              <a:t>госкорпораций</a:t>
            </a:r>
            <a:r>
              <a:rPr lang="ru-RU" sz="1400" baseline="30000" dirty="0">
                <a:latin typeface="Verdana" pitchFamily="34" charset="0"/>
              </a:rPr>
              <a:t>, имеющих широкую географию бизнеса —</a:t>
            </a:r>
            <a:br>
              <a:rPr lang="ru-RU" sz="1400" baseline="30000" dirty="0">
                <a:latin typeface="Verdana" pitchFamily="34" charset="0"/>
              </a:rPr>
            </a:b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от </a:t>
            </a:r>
            <a:r>
              <a:rPr lang="ru-RU" sz="1400" baseline="30000" dirty="0">
                <a:latin typeface="Verdana" pitchFamily="34" charset="0"/>
              </a:rPr>
              <a:t>Калининграда до Хабаровска,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от Мурманска до Сочи.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В </a:t>
            </a:r>
            <a:r>
              <a:rPr lang="ru-RU" sz="1400" baseline="30000" dirty="0">
                <a:latin typeface="Verdana" pitchFamily="34" charset="0"/>
              </a:rPr>
              <a:t>числе стратегических партнеров ДСО ведущие российские и мировые консалтинговые компании, институты и профессиональные </a:t>
            </a:r>
            <a:r>
              <a:rPr lang="ru-RU" sz="1400" baseline="30000" dirty="0" smtClean="0">
                <a:latin typeface="Verdana" pitchFamily="34" charset="0"/>
              </a:rPr>
              <a:t>ассоциации оценщиков, в </a:t>
            </a:r>
            <a:r>
              <a:rPr lang="ru-RU" sz="1400" baseline="30000" dirty="0">
                <a:latin typeface="Verdana" pitchFamily="34" charset="0"/>
              </a:rPr>
              <a:t>числе которых</a:t>
            </a:r>
            <a:r>
              <a:rPr lang="ru-RU" sz="1400" baseline="30000" dirty="0" smtClean="0">
                <a:latin typeface="Verdana" pitchFamily="34" charset="0"/>
              </a:rPr>
              <a:t>: Деловой Союз консультантов  IBA, </a:t>
            </a:r>
            <a:r>
              <a:rPr lang="ru-RU" sz="1400" baseline="30000" dirty="0">
                <a:latin typeface="Verdana" pitchFamily="34" charset="0"/>
              </a:rPr>
              <a:t>Высшая школа </a:t>
            </a:r>
            <a:r>
              <a:rPr lang="ru-RU" sz="1400" baseline="30000" dirty="0" smtClean="0">
                <a:latin typeface="Verdana" pitchFamily="34" charset="0"/>
              </a:rPr>
              <a:t>экономики, компания </a:t>
            </a:r>
            <a:r>
              <a:rPr lang="ru-RU" sz="1400" baseline="30000" dirty="0" err="1" smtClean="0">
                <a:latin typeface="Verdana" pitchFamily="34" charset="0"/>
              </a:rPr>
              <a:t>Jones</a:t>
            </a:r>
            <a:r>
              <a:rPr lang="ru-RU" sz="1400" baseline="30000" dirty="0" smtClean="0">
                <a:latin typeface="Verdana" pitchFamily="34" charset="0"/>
              </a:rPr>
              <a:t> </a:t>
            </a:r>
            <a:r>
              <a:rPr lang="ru-RU" sz="1400" baseline="30000" dirty="0" err="1" smtClean="0">
                <a:latin typeface="Verdana" pitchFamily="34" charset="0"/>
              </a:rPr>
              <a:t>Lang</a:t>
            </a:r>
            <a:r>
              <a:rPr lang="ru-RU" sz="1400" baseline="30000" dirty="0" smtClean="0">
                <a:latin typeface="Verdana" pitchFamily="34" charset="0"/>
              </a:rPr>
              <a:t> </a:t>
            </a:r>
            <a:r>
              <a:rPr lang="ru-RU" sz="1400" baseline="30000" dirty="0" err="1" smtClean="0">
                <a:latin typeface="Verdana" pitchFamily="34" charset="0"/>
              </a:rPr>
              <a:t>LaSalle</a:t>
            </a:r>
            <a:r>
              <a:rPr lang="ru-RU" sz="1400" baseline="30000" dirty="0" smtClean="0">
                <a:latin typeface="Verdana" pitchFamily="34" charset="0"/>
              </a:rPr>
              <a:t>, </a:t>
            </a:r>
            <a:r>
              <a:rPr lang="ru-RU" sz="1400" baseline="30000" dirty="0">
                <a:latin typeface="Verdana" pitchFamily="34" charset="0"/>
              </a:rPr>
              <a:t>Национальный Совет по оценочной деятельности.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Собственная учебно-методическая </a:t>
            </a:r>
            <a:r>
              <a:rPr lang="ru-RU" sz="1400" baseline="30000" dirty="0">
                <a:latin typeface="Verdana" pitchFamily="34" charset="0"/>
              </a:rPr>
              <a:t>база ДСО обеспечивает широкие возможности для повышения профессионального уровня членов организации, а также для развития</a:t>
            </a:r>
            <a:r>
              <a:rPr lang="en-US" sz="1400" baseline="30000" dirty="0">
                <a:latin typeface="Verdana" pitchFamily="34" charset="0"/>
              </a:rPr>
              <a:t/>
            </a:r>
            <a:br>
              <a:rPr lang="en-US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и совершенствования </a:t>
            </a:r>
            <a:r>
              <a:rPr lang="ru-RU" sz="1400" baseline="30000" dirty="0" smtClean="0">
                <a:latin typeface="Verdana" pitchFamily="34" charset="0"/>
              </a:rPr>
              <a:t>нормативно-правовых </a:t>
            </a:r>
            <a:r>
              <a:rPr lang="ru-RU" sz="1400" baseline="30000" dirty="0">
                <a:latin typeface="Verdana" pitchFamily="34" charset="0"/>
              </a:rPr>
              <a:t>и методологических основ оценки.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ДСО </a:t>
            </a:r>
            <a:r>
              <a:rPr lang="ru-RU" sz="1400" baseline="30000" dirty="0">
                <a:latin typeface="Verdana" pitchFamily="34" charset="0"/>
              </a:rPr>
              <a:t>предоставляет </a:t>
            </a:r>
            <a:r>
              <a:rPr lang="ru-RU" sz="1400" baseline="30000" dirty="0" smtClean="0">
                <a:latin typeface="Verdana" pitchFamily="34" charset="0"/>
              </a:rPr>
              <a:t>оценщику-профессионалу </a:t>
            </a:r>
            <a:r>
              <a:rPr lang="ru-RU" sz="1400" baseline="30000" dirty="0">
                <a:latin typeface="Verdana" pitchFamily="34" charset="0"/>
              </a:rPr>
              <a:t>возможность влиять на развитие законодательной сферы оценки, напрямую общаться с представителями власти, мирового оценочного сообщества, крупнейшими заказчиками оценочных услуг.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В </a:t>
            </a:r>
            <a:r>
              <a:rPr lang="ru-RU" sz="1400" baseline="30000" dirty="0">
                <a:latin typeface="Verdana" pitchFamily="34" charset="0"/>
              </a:rPr>
              <a:t>основе деятельности Делового Союза Оценщиков лежат признанные в мире профессиональные стандарты качества оказания оценочных услуг, воплощенные в требованиях к принципам членства и строгом следовании нормам корпоративной этики.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Кодекс этики ДСО базируется на нормах, принятых в Королевском Институте сертифицированных сюрвейеров Великобритании (RICS).</a:t>
            </a: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Verdana" pitchFamily="34" charset="0"/>
            </a:endParaRPr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5976" y="6143625"/>
            <a:ext cx="3143250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27130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Экспертиза отчета об оценке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4708981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ru-RU" sz="1400" b="1" baseline="30000" dirty="0">
                <a:latin typeface="Verdana" pitchFamily="34" charset="0"/>
              </a:rPr>
              <a:t>Экспертиза отчета об оценке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заказывается: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Оценочными компаниями — исполнителями отчетов об оценке, в целях подтверждения надлежащего качества проведенных работ по оценке для участия в конкурсных отборах, аккредитациях, сертификациях.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На основании определений арбитражных судов и судов общей юрисдикции, когда в процессе судебного разбирательства возникает спор о достоверности величины рыночной или иной стоимости объекта оценки, установленной в отчете независимого оценщика.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Потребителями оценочных услуг при необходимости подтверждения результатов оценки, а также в случаях возникновения сомнений в качестве проведенной оценки.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marL="182563" indent="-3175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ru-RU" sz="1400" b="1" baseline="30000" dirty="0" smtClean="0">
                <a:latin typeface="Verdana" pitchFamily="34" charset="0"/>
              </a:rPr>
              <a:t>Наиболее </a:t>
            </a:r>
            <a:r>
              <a:rPr lang="ru-RU" sz="1400" b="1" baseline="30000" dirty="0">
                <a:latin typeface="Verdana" pitchFamily="34" charset="0"/>
              </a:rPr>
              <a:t>распространенные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случаи проведения экспертизы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по инициативе потребителей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оценочных услуг: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экспертиза заказывается одной из сторон сделки при наличии спорных ситуаций до передачи материалов в суд, в частности, экспертиза заказывается адвокатскими подразделениями, в интересах их клиентов;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страховыми компаниями, при заключении договоров страхования и решении вопросов о производстве выплат при наступлении страховых случаев;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субъектами естественных монополий (РАО «ЕЭС России», ОАО «Газпром», ОАО «</a:t>
            </a:r>
            <a:r>
              <a:rPr lang="ru-RU" sz="1400" baseline="30000" dirty="0" err="1">
                <a:latin typeface="Verdana" pitchFamily="34" charset="0"/>
              </a:rPr>
              <a:t>Лукойл</a:t>
            </a:r>
            <a:r>
              <a:rPr lang="ru-RU" sz="1400" baseline="30000" dirty="0" smtClean="0">
                <a:latin typeface="Verdana" pitchFamily="34" charset="0"/>
              </a:rPr>
              <a:t>» и т.д.);</a:t>
            </a: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нотариатом, </a:t>
            </a:r>
            <a:r>
              <a:rPr lang="ru-RU" sz="1400" baseline="30000" dirty="0">
                <a:latin typeface="Verdana" pitchFamily="34" charset="0"/>
              </a:rPr>
              <a:t>при исчислении размера государственной пошлины за удостоверение договоров, подлежащих оценке;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банками, при заключении договоров кредитования, в т.ч., договоров ипотечного кредитования.</a:t>
            </a: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Экспертиза отчетов об оценке проводится по инициативе органов власти при совершении сделок с объектами государственной и муниципальной собственности.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В связи с принятием Федерального закона от 05.01.2006г. №7ФЗ «О внесении изменений в Федеральный закон «Об акционерных обществах» и некоторые другие законодательные акты Российской Федерации» с 1 июля предусматривается обязательность проведения экспертизы отчетов об оценке ценных бумаг в случаях, установленных данным законом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857250" y="857250"/>
            <a:ext cx="21717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Экспертный совет ДСО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214422"/>
            <a:ext cx="7929618" cy="5429288"/>
          </a:xfrm>
          <a:prstGeom prst="rect">
            <a:avLst/>
          </a:prstGeom>
        </p:spPr>
        <p:txBody>
          <a:bodyPr wrap="square"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Экспертный совет — специализированный орган контроля качества выполнения членами Партнерства и другими оценщиками правил и стандартов предпринимательской и профессиональной деятельности. Эксперт — уполномоченное физическое лицо, имеющее необходимые специальные знания, опыт и квалификацию в области предмета экспертизы и предоставляющий экспертное заключение (рецензию) по существу поставленных перед ним вопросов. </a:t>
            </a:r>
          </a:p>
          <a:p>
            <a:pPr marL="11604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 smtClean="0">
                <a:latin typeface="Verdana" pitchFamily="34" charset="0"/>
              </a:rPr>
              <a:t>Михаил</a:t>
            </a:r>
            <a:r>
              <a:rPr lang="ru-RU" sz="1400" b="1" baseline="30000" dirty="0">
                <a:latin typeface="Verdana" pitchFamily="34" charset="0"/>
              </a:rPr>
              <a:t/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 err="1">
                <a:latin typeface="Verdana" pitchFamily="34" charset="0"/>
              </a:rPr>
              <a:t>Курепов</a:t>
            </a:r>
            <a:r>
              <a:rPr lang="ru-RU" sz="1400" baseline="30000" dirty="0">
                <a:latin typeface="Verdana" pitchFamily="34" charset="0"/>
              </a:rPr>
              <a:t> —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Председатель Экспертного совета НП «ДСО»</a:t>
            </a:r>
            <a:endParaRPr lang="en-US" sz="1400" baseline="30000" dirty="0">
              <a:latin typeface="Verdana" pitchFamily="34" charset="0"/>
            </a:endParaRPr>
          </a:p>
          <a:p>
            <a:pPr marL="107791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0779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Специалист </a:t>
            </a:r>
            <a:r>
              <a:rPr lang="ru-RU" sz="1400" baseline="30000" dirty="0">
                <a:latin typeface="Verdana" pitchFamily="34" charset="0"/>
              </a:rPr>
              <a:t>в области оценки и управления стоимостью, разработке профессиональных оценочных методик. Окончил </a:t>
            </a:r>
            <a:r>
              <a:rPr lang="ru-RU" sz="1400" baseline="30000" dirty="0" err="1">
                <a:latin typeface="Verdana" pitchFamily="34" charset="0"/>
              </a:rPr>
              <a:t>инженерно­экономическое</a:t>
            </a:r>
            <a:r>
              <a:rPr lang="ru-RU" sz="1400" baseline="30000" dirty="0">
                <a:latin typeface="Verdana" pitchFamily="34" charset="0"/>
              </a:rPr>
              <a:t> отделение Военной академии им. Дзержинского, факультет оценки бизнеса Московского государственного университета экономики, статистики и информатики, курсы УПК «Время» по специальности «оценка недвижимости». Профессиональный опыт: заместитель генерального директора Института управления стоимостью, преподаватель курса «Оценка недвижимости» в программах МВА Академии народного хозяйства при Правительстве РФ.</a:t>
            </a:r>
          </a:p>
          <a:p>
            <a:pPr marL="981075" defTabSz="8953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 smtClean="0">
                <a:latin typeface="Verdana" pitchFamily="34" charset="0"/>
              </a:rPr>
              <a:t>Екатерина</a:t>
            </a:r>
            <a:r>
              <a:rPr lang="ru-RU" sz="1400" b="1" baseline="30000" dirty="0">
                <a:latin typeface="Verdana" pitchFamily="34" charset="0"/>
              </a:rPr>
              <a:t/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Терехова</a:t>
            </a:r>
            <a:r>
              <a:rPr lang="ru-RU" sz="1400" baseline="30000" dirty="0">
                <a:latin typeface="Verdana" pitchFamily="34" charset="0"/>
              </a:rPr>
              <a:t> —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Член Экспертного совета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НП «ДСО</a:t>
            </a:r>
            <a:r>
              <a:rPr lang="ru-RU" sz="1400" baseline="30000" dirty="0" smtClean="0">
                <a:latin typeface="Verdana" pitchFamily="34" charset="0"/>
              </a:rPr>
              <a:t>»</a:t>
            </a:r>
          </a:p>
          <a:p>
            <a:pPr marL="981075" defTabSz="89535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Известный </a:t>
            </a:r>
            <a:r>
              <a:rPr lang="ru-RU" sz="1400" baseline="30000" dirty="0">
                <a:latin typeface="Verdana" pitchFamily="34" charset="0"/>
              </a:rPr>
              <a:t>российский методолог, авторитетный специалист в области разработки и адаптации оценочных методик, кандидат экономических наук. Заведует кафедрой экономики и управления стоимостью Государственной Академии промышленного менеджмента им. Н.П.Пастухова. Преподает профессиональные дисциплины на отделении оценки и экспертизы собственности МИПК РЭА им. Г.В. Плеханова.</a:t>
            </a:r>
          </a:p>
          <a:p>
            <a:pPr marL="89535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981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>
                <a:latin typeface="Verdana" pitchFamily="34" charset="0"/>
              </a:rPr>
              <a:t>Дмитрий</a:t>
            </a:r>
            <a:r>
              <a:rPr lang="en-US" sz="1400" b="1" baseline="30000" dirty="0">
                <a:latin typeface="Verdana" pitchFamily="34" charset="0"/>
              </a:rPr>
              <a:t/>
            </a:r>
            <a:br>
              <a:rPr lang="en-US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Романов</a:t>
            </a:r>
            <a:r>
              <a:rPr lang="ru-RU" sz="1400" baseline="30000" dirty="0">
                <a:latin typeface="Verdana" pitchFamily="34" charset="0"/>
              </a:rPr>
              <a:t> —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Член Экспертного совета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НП «ДСО»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Магистр экономики землепользования Кембриджского университета, магистр Санкт</a:t>
            </a:r>
            <a:r>
              <a:rPr lang="en-US" sz="1400" baseline="30000" dirty="0">
                <a:latin typeface="Verdana" pitchFamily="34" charset="0"/>
              </a:rPr>
              <a:t>-</a:t>
            </a:r>
            <a:r>
              <a:rPr lang="ru-RU" sz="1400" baseline="30000" dirty="0">
                <a:latin typeface="Verdana" pitchFamily="34" charset="0"/>
              </a:rPr>
              <a:t>Петербургского госуниверситета, диплом по оценке бизнеса Политехнического университета. Ведущий специалист в оценочных проектах </a:t>
            </a:r>
            <a:r>
              <a:rPr lang="ru-RU" sz="1400" baseline="30000" dirty="0" err="1">
                <a:latin typeface="Verdana" pitchFamily="34" charset="0"/>
              </a:rPr>
              <a:t>Aareal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Bank</a:t>
            </a:r>
            <a:r>
              <a:rPr lang="ru-RU" sz="1400" baseline="30000" dirty="0">
                <a:latin typeface="Verdana" pitchFamily="34" charset="0"/>
              </a:rPr>
              <a:t>, Дон Строй, </a:t>
            </a:r>
            <a:r>
              <a:rPr lang="ru-RU" sz="1400" baseline="30000" dirty="0" err="1">
                <a:latin typeface="Verdana" pitchFamily="34" charset="0"/>
              </a:rPr>
              <a:t>Deutsche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Bank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>
                <a:latin typeface="Verdana" pitchFamily="34" charset="0"/>
              </a:rPr>
              <a:t>Eurohypo</a:t>
            </a:r>
            <a:r>
              <a:rPr lang="ru-RU" sz="1400" baseline="30000" dirty="0">
                <a:latin typeface="Verdana" pitchFamily="34" charset="0"/>
              </a:rPr>
              <a:t>, Капитал </a:t>
            </a:r>
            <a:r>
              <a:rPr lang="ru-RU" sz="1400" baseline="30000" dirty="0" err="1">
                <a:latin typeface="Verdana" pitchFamily="34" charset="0"/>
              </a:rPr>
              <a:t>Груп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>
                <a:latin typeface="Verdana" pitchFamily="34" charset="0"/>
              </a:rPr>
              <a:t>Meinl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European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Lands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>
                <a:latin typeface="Verdana" pitchFamily="34" charset="0"/>
              </a:rPr>
              <a:t>Raven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Russia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>
                <a:latin typeface="Verdana" pitchFamily="34" charset="0"/>
              </a:rPr>
              <a:t>РосЕвроДевелопмент</a:t>
            </a:r>
            <a:r>
              <a:rPr lang="ru-RU" sz="1400" baseline="30000" dirty="0">
                <a:latin typeface="Verdana" pitchFamily="34" charset="0"/>
              </a:rPr>
              <a:t>, STT для целей проведения IPO, частных размещений, привлечения банковского финансирования, сделок </a:t>
            </a:r>
            <a:r>
              <a:rPr lang="ru-RU" sz="1400" baseline="30000" dirty="0" err="1">
                <a:latin typeface="Verdana" pitchFamily="34" charset="0"/>
              </a:rPr>
              <a:t>купли­продажи</a:t>
            </a:r>
            <a:r>
              <a:rPr lang="ru-RU" sz="1400" baseline="30000" dirty="0">
                <a:latin typeface="Verdana" pitchFamily="34" charset="0"/>
              </a:rPr>
              <a:t>, отчетности по МСФО. Старший консультант </a:t>
            </a:r>
            <a:r>
              <a:rPr lang="ru-RU" sz="1400" baseline="30000" dirty="0" err="1">
                <a:latin typeface="Verdana" pitchFamily="34" charset="0"/>
              </a:rPr>
              <a:t>Jones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Lang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LaSalle</a:t>
            </a:r>
            <a:r>
              <a:rPr lang="ru-RU" sz="1400" baseline="30000" dirty="0">
                <a:latin typeface="Verdana" pitchFamily="34" charset="0"/>
              </a:rPr>
              <a:t>. Член RICS, член комитета по переводу Стандартов оценки на русский язык.</a:t>
            </a:r>
          </a:p>
          <a:p>
            <a:pPr marL="116522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981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>
                <a:latin typeface="Verdana" pitchFamily="34" charset="0"/>
              </a:rPr>
              <a:t>Алла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Аксенова</a:t>
            </a:r>
            <a:r>
              <a:rPr lang="ru-RU" sz="1400" baseline="30000" dirty="0">
                <a:latin typeface="Verdana" pitchFamily="34" charset="0"/>
              </a:rPr>
              <a:t> —</a:t>
            </a:r>
            <a:r>
              <a:rPr lang="en-US" sz="1400" baseline="30000" dirty="0">
                <a:latin typeface="Verdana" pitchFamily="34" charset="0"/>
              </a:rPr>
              <a:t/>
            </a:r>
            <a:br>
              <a:rPr lang="en-US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Член Экспертного совета</a:t>
            </a:r>
            <a:r>
              <a:rPr lang="en-US" sz="1400" baseline="30000" dirty="0">
                <a:latin typeface="Verdana" pitchFamily="34" charset="0"/>
              </a:rPr>
              <a:t/>
            </a:r>
            <a:br>
              <a:rPr lang="en-US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НП «ДСО»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Специалист по проведению работ в области рыночной целесообразности развития проектов коммерческой недвижимости, анализу международных проектов элитного жилья, разработке концепции крупных транспортных терминалов. Окончила Государственную Экономическую Академию им. Г.В.Плеханова, Институт профессиональной оценки </a:t>
            </a:r>
            <a:r>
              <a:rPr lang="ru-RU" sz="1400" baseline="30000" dirty="0" err="1">
                <a:latin typeface="Verdana" pitchFamily="34" charset="0"/>
              </a:rPr>
              <a:t>Финакадемии</a:t>
            </a:r>
            <a:r>
              <a:rPr lang="ru-RU" sz="1400" baseline="30000" dirty="0">
                <a:latin typeface="Verdana" pitchFamily="34" charset="0"/>
              </a:rPr>
              <a:t> при Правительстве РФ. Заместитель начальника отдела оценки </a:t>
            </a:r>
            <a:r>
              <a:rPr lang="ru-RU" sz="1400" baseline="30000" dirty="0" err="1">
                <a:latin typeface="Verdana" pitchFamily="34" charset="0"/>
              </a:rPr>
              <a:t>Jones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Lang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LaSalle</a:t>
            </a:r>
            <a:r>
              <a:rPr lang="ru-RU" sz="1400" baseline="30000" dirty="0">
                <a:latin typeface="Verdana" pitchFamily="34" charset="0"/>
              </a:rPr>
              <a:t>. Вела проекты AFI </a:t>
            </a:r>
            <a:r>
              <a:rPr lang="ru-RU" sz="1400" baseline="30000" dirty="0" err="1">
                <a:latin typeface="Verdana" pitchFamily="34" charset="0"/>
              </a:rPr>
              <a:t>Development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>
                <a:latin typeface="Verdana" pitchFamily="34" charset="0"/>
              </a:rPr>
              <a:t>Mirax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Group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>
                <a:latin typeface="Verdana" pitchFamily="34" charset="0"/>
              </a:rPr>
              <a:t>Deutsche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Bank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>
                <a:latin typeface="Verdana" pitchFamily="34" charset="0"/>
              </a:rPr>
              <a:t>Итера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>
                <a:latin typeface="Verdana" pitchFamily="34" charset="0"/>
              </a:rPr>
              <a:t>Drezden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Bank</a:t>
            </a:r>
            <a:r>
              <a:rPr lang="ru-RU" sz="1400" baseline="30000" dirty="0">
                <a:latin typeface="Verdana" pitchFamily="34" charset="0"/>
              </a:rPr>
              <a:t>, Посольства США, </a:t>
            </a:r>
            <a:r>
              <a:rPr lang="ru-RU" sz="1400" baseline="30000" dirty="0" err="1">
                <a:latin typeface="Verdana" pitchFamily="34" charset="0"/>
              </a:rPr>
              <a:t>Mercury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Development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>
                <a:latin typeface="Verdana" pitchFamily="34" charset="0"/>
              </a:rPr>
              <a:t>Russian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Land</a:t>
            </a:r>
            <a:r>
              <a:rPr lang="ru-RU" sz="1400" baseline="30000" dirty="0">
                <a:latin typeface="Verdana" pitchFamily="34" charset="0"/>
              </a:rPr>
              <a:t>, Тройка Диалог, LQ </a:t>
            </a:r>
            <a:r>
              <a:rPr lang="ru-RU" sz="1400" baseline="30000" dirty="0" err="1">
                <a:latin typeface="Verdana" pitchFamily="34" charset="0"/>
              </a:rPr>
              <a:t>Development</a:t>
            </a:r>
            <a:r>
              <a:rPr lang="ru-RU" sz="1400" baseline="30000" dirty="0">
                <a:latin typeface="Verdana" pitchFamily="34" charset="0"/>
              </a:rPr>
              <a:t> и др.</a:t>
            </a: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5" y="3357563"/>
            <a:ext cx="1000131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429132"/>
            <a:ext cx="95567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500174"/>
            <a:ext cx="95567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928934"/>
            <a:ext cx="9286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3543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Деятельность Экспертного совета ДСО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3600986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проведение экспертизы отчетов об оценке объектов оценки на соблюдение требований законодательных и нормативных правовых актов Российской Федерации в области оценочной деятельности и соответствие стандартам оценки, а также на полноту, объективность выводов, правильность применения методов оценки, достаточность и достоверность используемой информации;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разрешение спорных ситуаций;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предоставление Советам директоров Партнерств материалов, свидетельствующих о нарушениях членами Партнерств законодательства, стандартов и правил в сфере оценочной деятельности;</a:t>
            </a: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предоставление разъяснений и консультаций исполнителю отчета, с целью исправления выявленных ошибок и отклонений силами и средствами исполнителя;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разработку предложений, направленных на повышение уровня квалификации оценщиков;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разработку единых требований к экспертизе (рецензированию) отчетов, к квалификации и условиям работы экспертов;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содействие в организации проведения Партнерствами круглых столов и семинаров для членов Партнерств;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опубликование аналитических статей;</a:t>
            </a: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en-US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привлечение на договорной основе квалифицированных экспертов по различным направлениям оценочной деятельности для разовой либо постоянной работы;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оказание консультационной, правовой, методической и иной помощи участникам оценочной деятельности.</a:t>
            </a: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3651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Преимущества Экспертного совета ДСО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4257576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В состав Совета входят ведущие теоретики и практики оценки. Экспертный совет в своей деятельности руководствуется принципами разумности, доступности и обеспечения интересов членов. Это означает, что, представив отчет на экспертизу, оценщик не ждет месяцами (ДСО гарантирует оперативность рассмотрения отчетов) и может получить разъяснения по каждому пункту экспертного заключения.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Экспертный совет помимо непосредственно экспертной деятельности осуществляет оказание консультационной, правовой и методической помощи членам Партнерства. Это предоставление разъяснений и консультаций исполнителям отчетов с целью исправления выявленных ошибок и отклонений. Предоставление письменных разъяснений и консультаций по запросам членов Партнерства. Экспертным советом выполняются экспертизы отчетов об оценке.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1643063"/>
            <a:ext cx="55086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2076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Комитет по контролю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1285884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Специализированный орган, осуществляющий контроль за выполнением членами НП «ДСО» требований законодательства об оценочной деятельности, Федеральных стандартов оценки, стандартов и правил оценочной деятельности НП «ДСО», а также правил деловой и профессиональной этики, правил и условий приема в члены НП «ДСО» и дополнительных требований к порядку обеспечения имущественной ответственности оценщиков при осуществлении оценочной деятельности</a:t>
            </a:r>
            <a:r>
              <a:rPr lang="ru-RU" sz="1400" baseline="30000" dirty="0">
                <a:latin typeface="+mn-lt"/>
              </a:rPr>
              <a:t>.</a:t>
            </a: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857250" y="3071813"/>
            <a:ext cx="24844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Дисциплинарный комитет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429000"/>
            <a:ext cx="7215238" cy="1959511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Специализированный орган по рассмотрению дел о применении мер дисциплинарного воздействия в отношении членов НП «ДСО».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Рассматривает жалобы на действия членов НП «ДСО» и дела о нарушениях требований законодательства Российской Федерации об оценочной деятельности и иных нормативных правовых актов Российской Федерации, федеральных стандартов оценки, стандартов и правил оценочной деятельности, а также правил деловой и профессиональной этики, а также правил и условий приема в члены НП «ДСО», требований о внесении обязательных взносов в НП «ДСО» и дополнительных требований к порядку обеспечения имущественной ответственности оценщиков —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членов НП «ДСО»</a:t>
            </a:r>
            <a:r>
              <a:rPr lang="en-US" sz="1400" baseline="30000" dirty="0">
                <a:latin typeface="Verdana" pitchFamily="34" charset="0"/>
              </a:rPr>
              <a:t/>
            </a:r>
            <a:br>
              <a:rPr lang="en-US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при осуществлении оценочной деятельности.</a:t>
            </a: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42875"/>
            <a:ext cx="640715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1"/>
          <p:cNvSpPr>
            <a:spLocks noChangeArrowheads="1"/>
          </p:cNvSpPr>
          <p:nvPr/>
        </p:nvSpPr>
        <p:spPr bwMode="auto">
          <a:xfrm>
            <a:off x="857250" y="3805238"/>
            <a:ext cx="35417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Региональные представительства ДСО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4124744"/>
            <a:ext cx="7459192" cy="2677656"/>
          </a:xfrm>
          <a:prstGeom prst="rect">
            <a:avLst/>
          </a:prstGeom>
        </p:spPr>
        <p:txBody>
          <a:bodyPr wrap="square"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>
                <a:latin typeface="Verdana" pitchFamily="34" charset="0"/>
              </a:rPr>
              <a:t>Главный офис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НП «Деловой Союз Оценщиков»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119180, Россия, Москва,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ул. Б. </a:t>
            </a:r>
            <a:r>
              <a:rPr lang="ru-RU" sz="1400" baseline="30000" dirty="0" err="1">
                <a:latin typeface="Verdana" pitchFamily="34" charset="0"/>
              </a:rPr>
              <a:t>Якиманка</a:t>
            </a:r>
            <a:r>
              <a:rPr lang="ru-RU" sz="1400" baseline="30000" dirty="0">
                <a:latin typeface="Verdana" pitchFamily="34" charset="0"/>
              </a:rPr>
              <a:t>, 31, офис 315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Тел.:   +7 499 230 0450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Факс: +7 499 230 0284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aseline="30000" dirty="0">
                <a:latin typeface="Verdana" pitchFamily="34" charset="0"/>
              </a:rPr>
              <a:t>Email: </a:t>
            </a:r>
            <a:r>
              <a:rPr lang="en-US" sz="1400" baseline="30000" dirty="0" smtClean="0">
                <a:latin typeface="Verdana" pitchFamily="34" charset="0"/>
              </a:rPr>
              <a:t>org@srodso.ru</a:t>
            </a: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aseline="30000" dirty="0">
                <a:latin typeface="Verdana" pitchFamily="34" charset="0"/>
              </a:rPr>
              <a:t>Web: </a:t>
            </a:r>
            <a:r>
              <a:rPr lang="en-US" sz="1400" baseline="30000" dirty="0" smtClean="0">
                <a:latin typeface="Verdana" pitchFamily="34" charset="0"/>
                <a:hlinkClick r:id="rId3"/>
              </a:rPr>
              <a:t>www.srodso.ru</a:t>
            </a:r>
            <a:endParaRPr lang="en-US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aseline="30000" dirty="0" smtClean="0">
                <a:latin typeface="Verdana" pitchFamily="34" charset="0"/>
              </a:rPr>
              <a:t>Skype</a:t>
            </a:r>
            <a:r>
              <a:rPr lang="ru-RU" sz="1400" baseline="30000" dirty="0" smtClean="0">
                <a:latin typeface="Verdana" pitchFamily="34" charset="0"/>
              </a:rPr>
              <a:t>:</a:t>
            </a:r>
            <a:r>
              <a:rPr lang="en-US" sz="1400" baseline="30000" dirty="0" err="1" smtClean="0">
                <a:latin typeface="Verdana" pitchFamily="34" charset="0"/>
              </a:rPr>
              <a:t>srodso</a:t>
            </a: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>
                <a:latin typeface="Verdana" pitchFamily="34" charset="0"/>
              </a:rPr>
              <a:t>Представительство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в Дальневосточном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федеральном округе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677000, г. Якутск,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ул. Хабарова, 13, офис 504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Тел./факс: +7 914 267 1979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Руководитель: Игорь </a:t>
            </a:r>
            <a:r>
              <a:rPr lang="ru-RU" sz="1400" baseline="30000" dirty="0" err="1">
                <a:latin typeface="Verdana" pitchFamily="34" charset="0"/>
              </a:rPr>
              <a:t>Бляйле</a:t>
            </a: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 smtClean="0">
                <a:latin typeface="Verdana" pitchFamily="34" charset="0"/>
              </a:rPr>
              <a:t>Представительство</a:t>
            </a:r>
            <a:r>
              <a:rPr lang="ru-RU" sz="1400" b="1" baseline="30000" dirty="0">
                <a:latin typeface="Verdana" pitchFamily="34" charset="0"/>
              </a:rPr>
              <a:t/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в Сибирском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федеральном округе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г. Томск,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пр. Комсомольский, 70, офис 318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Тел./факс: +7 3822 565 561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Руководитель: Владимир </a:t>
            </a:r>
            <a:r>
              <a:rPr lang="ru-RU" sz="1400" baseline="30000" dirty="0" err="1">
                <a:latin typeface="Verdana" pitchFamily="34" charset="0"/>
              </a:rPr>
              <a:t>Комратов</a:t>
            </a: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>
                <a:latin typeface="Verdana" pitchFamily="34" charset="0"/>
              </a:rPr>
              <a:t>Представительство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в Южном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федеральном округе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400005, г. Волгоград,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ул. Глазкова, 23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Тел./факс: +7 8442 24 12 23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Руководитель: </a:t>
            </a:r>
            <a:r>
              <a:rPr lang="ru-RU" sz="1400" baseline="30000" dirty="0" smtClean="0">
                <a:latin typeface="Verdana" pitchFamily="34" charset="0"/>
              </a:rPr>
              <a:t>Елена </a:t>
            </a:r>
            <a:r>
              <a:rPr lang="ru-RU" sz="1400" baseline="30000" dirty="0" err="1" smtClean="0">
                <a:latin typeface="Verdana" pitchFamily="34" charset="0"/>
              </a:rPr>
              <a:t>Кашкайская</a:t>
            </a: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 smtClean="0">
                <a:latin typeface="Verdana" pitchFamily="34" charset="0"/>
              </a:rPr>
              <a:t>Представительство</a:t>
            </a:r>
            <a:r>
              <a:rPr lang="ru-RU" sz="1400" b="1" baseline="30000" dirty="0">
                <a:latin typeface="Verdana" pitchFamily="34" charset="0"/>
              </a:rPr>
              <a:t/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в Приволжском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федеральном округе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443001, г. Самара,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ул. Молодогвардейская, 196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Самарский Государственный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Областной Университет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Тел./факс: +7 846 242 47 90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Руководитель: Марина </a:t>
            </a:r>
            <a:r>
              <a:rPr lang="ru-RU" sz="1400" baseline="30000" dirty="0" err="1">
                <a:latin typeface="Verdana" pitchFamily="34" charset="0"/>
              </a:rPr>
              <a:t>Наянова</a:t>
            </a: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>
                <a:latin typeface="Verdana" pitchFamily="34" charset="0"/>
              </a:rPr>
              <a:t>Представительство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в Смоленской области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214000, г. Смоленск,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ул.Большая Смоленская, 10/2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Тел./факс: +7 4812 40 89 14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Руководитель: Татьяна </a:t>
            </a:r>
            <a:r>
              <a:rPr lang="ru-RU" sz="1400" baseline="30000" dirty="0" err="1">
                <a:latin typeface="Verdana" pitchFamily="34" charset="0"/>
              </a:rPr>
              <a:t>Тарасенкова</a:t>
            </a:r>
            <a:r>
              <a:rPr lang="ru-RU" sz="1400" baseline="30000" dirty="0"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857250" y="1143000"/>
            <a:ext cx="12906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Партнерство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500174"/>
            <a:ext cx="7215238" cy="5078313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Партнерское взаимодействие Делового Союза Оценщиков с представителями российского и международного бизнес</a:t>
            </a:r>
            <a:r>
              <a:rPr lang="en-US" sz="1400" baseline="30000" dirty="0">
                <a:latin typeface="Verdana" pitchFamily="34" charset="0"/>
              </a:rPr>
              <a:t>-</a:t>
            </a:r>
            <a:r>
              <a:rPr lang="ru-RU" sz="1400" baseline="30000" dirty="0">
                <a:latin typeface="Verdana" pitchFamily="34" charset="0"/>
              </a:rPr>
              <a:t>сообщества направлено на совершенствование отношений на рынке саморегулирования оценочной деятельности в интересах всех членов нашей организации.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Заключение соглашений о партнерстве ДСО с различными региональными, федеральными и международными государственными и коммерческими структурами, учебными и научными центрами, а также средствами массовой информации, имеет целью: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Создание режима наибольшего благоприятствования для развития и реализации профессиональных возможностей членов.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Продвижение корпоративных и личных профессиональных брендов членов.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Повышение престижности профессии оценщика и позиционирование важности ее роли в условиях модернизации государственной экономики.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К настоящему времени Деловой Союз Оценщиков заключил соглашения о партнерстве со следующими предприятиями и организациями: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Королевским Институтом сертифицированных сюрвейеров Великобритании (RICS)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Национальным советом по оценочной деятельности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Профсоюзом работников аудиторских, оценочных и консалтинговых компаний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Ростовским государственным экономическим университетом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Смоленским гуманитарным университетом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Смоленским институтом бизнеса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Некоммерческим партнерством СРО «</a:t>
            </a:r>
            <a:r>
              <a:rPr lang="ru-RU" sz="1400" baseline="30000" dirty="0" err="1">
                <a:latin typeface="Verdana" pitchFamily="34" charset="0"/>
              </a:rPr>
              <a:t>Газстрой</a:t>
            </a:r>
            <a:r>
              <a:rPr lang="ru-RU" sz="1400" baseline="30000" dirty="0">
                <a:latin typeface="Verdana" pitchFamily="34" charset="0"/>
              </a:rPr>
              <a:t>»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Некоммерческим партнерством «Русское общество управления рисками»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Якутской Республиканской ассоциацией горнопромышленников «</a:t>
            </a:r>
            <a:r>
              <a:rPr lang="ru-RU" sz="1400" baseline="30000" dirty="0" err="1" smtClean="0">
                <a:latin typeface="Verdana" pitchFamily="34" charset="0"/>
              </a:rPr>
              <a:t>СоюзЗолото</a:t>
            </a:r>
            <a:r>
              <a:rPr lang="ru-RU" sz="1400" baseline="30000" dirty="0">
                <a:latin typeface="Verdana" pitchFamily="34" charset="0"/>
              </a:rPr>
              <a:t>»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smtClean="0">
                <a:latin typeface="Verdana" pitchFamily="34" charset="0"/>
              </a:rPr>
              <a:t>«ГУ -Высшая </a:t>
            </a:r>
            <a:r>
              <a:rPr lang="ru-RU" sz="1400" baseline="30000" dirty="0">
                <a:latin typeface="Verdana" pitchFamily="34" charset="0"/>
              </a:rPr>
              <a:t>школа </a:t>
            </a:r>
            <a:r>
              <a:rPr lang="en-US" sz="1400" baseline="30000" dirty="0" smtClean="0">
                <a:latin typeface="Verdana" pitchFamily="34" charset="0"/>
              </a:rPr>
              <a:t> ‘</a:t>
            </a:r>
            <a:r>
              <a:rPr lang="ru-RU" sz="1400" baseline="30000" dirty="0" smtClean="0">
                <a:latin typeface="Verdana" pitchFamily="34" charset="0"/>
              </a:rPr>
              <a:t>экономики» </a:t>
            </a: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ГОУ ВПО Самарский государственный областной университет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Страховая компания «РОСНО»</a:t>
            </a: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5675" y="1285875"/>
            <a:ext cx="679450" cy="506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857250" y="736600"/>
            <a:ext cx="17430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Кодекс этики ДСО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022035"/>
            <a:ext cx="7215238" cy="5693113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baseline="30000" dirty="0">
                <a:latin typeface="Verdana" pitchFamily="34" charset="0"/>
              </a:rPr>
              <a:t>I. </a:t>
            </a:r>
            <a:r>
              <a:rPr lang="ru-RU" sz="1400" b="1" baseline="30000" dirty="0">
                <a:latin typeface="Verdana" pitchFamily="34" charset="0"/>
              </a:rPr>
              <a:t>Общие положения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1.1.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Предлагаемые нами этические принципы призваны внести вклад в цивилизованное развитие института саморегулирования оценочной деятельности в Российской Федерации и способствовать распространению общепризнанных мировых стандартов в практику взаимоотношений российского бизнес</a:t>
            </a:r>
            <a:r>
              <a:rPr lang="en-US" sz="1400" baseline="30000" dirty="0">
                <a:latin typeface="Verdana" pitchFamily="34" charset="0"/>
              </a:rPr>
              <a:t>-</a:t>
            </a:r>
            <a:r>
              <a:rPr lang="ru-RU" sz="1400" baseline="30000" dirty="0">
                <a:latin typeface="Verdana" pitchFamily="34" charset="0"/>
              </a:rPr>
              <a:t>сообщества.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1.2.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Настоящий Кодекс устанавливают стандарты профессионального поведения и работы, которые рекомендованы для членов ДСО. Положения кодекса не дублируют обязательств, которые предусмотрены для членов ДСО нормами и положениями общего права, включая вопросы трудового законодательства.</a:t>
            </a:r>
            <a:br>
              <a:rPr lang="ru-RU" sz="1400" baseline="30000" dirty="0">
                <a:latin typeface="Verdana" pitchFamily="34" charset="0"/>
              </a:rPr>
            </a:b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1.3.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Любое недобросовестное поведение какого</a:t>
            </a:r>
            <a:r>
              <a:rPr lang="en-US" sz="1400" baseline="30000" dirty="0">
                <a:latin typeface="Verdana" pitchFamily="34" charset="0"/>
              </a:rPr>
              <a:t>-</a:t>
            </a:r>
            <a:r>
              <a:rPr lang="ru-RU" sz="1400" baseline="30000" dirty="0">
                <a:latin typeface="Verdana" pitchFamily="34" charset="0"/>
              </a:rPr>
              <a:t>то члена ДСО или нарушение положений данного Кодекса этики может служить поводом для начала дисциплинарного разбирательства. В этом случае нарушителя могут попросить обосновать причины, по которым были допущены нарушения.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1.4.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Члены ДСО призваны следовать не только букве, но и духу настоящего кодекса.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baseline="30000" dirty="0">
                <a:latin typeface="Verdana" pitchFamily="34" charset="0"/>
              </a:rPr>
              <a:t>II. </a:t>
            </a:r>
            <a:r>
              <a:rPr lang="ru-RU" sz="1400" b="1" baseline="30000" dirty="0">
                <a:latin typeface="Verdana" pitchFamily="34" charset="0"/>
              </a:rPr>
              <a:t>Обязательства членов ДСО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Член Делового Союза Оценщиков обязуется в своей профессиональной деятельности: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2.1.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Ни при каких обстоятельствах не нарушать принципы деловой этики.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2.2.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Исключить любую практику, которая может дискредитировать профессию оценщика.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2.3.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Выполнять взятые на себя профессиональные обязательства в соответствии со стандартами оценки. Использовать все необходимые знания и навыки для достижения наилучших результатов, предусмотренных его договором с заказчиком, посредством исключительно законных способов.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2.4.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Оказывать профессиональные услуги исходя из тех сроков выполнения работ, которые являются оптимальными и разумными для обеспечения надлежащего качества работ.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2.5.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Не раскрывать третьим лицам конфиденциальную информацию, касающуюся бизнеса или личных дел его клиента, без предварительного разрешения последнего.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2.6.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Не допускать искажений информации в отчетах об оценке и не скрывать фактов, относящихся к профессиональной деятельности. Для оказания качественной услуги использовать только самой полной информации об объекте оценки с учетом требований законодательства и текущей ситуации на рынке.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2.7.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На регулярной основе проходить обучение с целью повышения квалификации.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2.8.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Добросовестно сотрудничать со всеми участниками рынка, оказывать всяческое содействие другим членам ДСО и любому должностному лицу ДСО, назначенному для реализации своих уставных полномочий.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2.9.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 В своих взаимоотношениях со всеми участниками рынка обязуется руководствоваться профессиональной честностью, не допуская использования неточной (ложной) информации в позиционировании своих профессиональных возможностей и квалификационного уровня. </a:t>
            </a: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2.10.</a:t>
            </a:r>
            <a:r>
              <a:rPr lang="en-US" sz="1400" baseline="30000" dirty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Избегать некорректных столкновений с коллегами, а при возникновении спорных ситуаций решать вопросы цивилизованно и честно.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3365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Деловой союз консультантов России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4643470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ДЕЛОВОЙ СОЮЗ КОНСУЛЬТАНТОВ РОССИИ — НОВАЯ МОДЕЛЬ ВЗАИМОДЕЙСТВИЯ ГОСУДАРСТВА, БИЗНЕСА И ПРОИЗВОДИТЕЛЕЙ ИНТЕЛЛЕКТУАЛЬНЫХ УСЛУГ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Создание Делового Союза IBA — шаг к преодолению сложившейся в стране малопродуктивной системы коммуникаций между бизнесом, </a:t>
            </a:r>
            <a:r>
              <a:rPr lang="ru-RU" sz="1400" baseline="30000" dirty="0" err="1">
                <a:latin typeface="Verdana" pitchFamily="34" charset="0"/>
              </a:rPr>
              <a:t>консультационно­экспертным</a:t>
            </a:r>
            <a:r>
              <a:rPr lang="ru-RU" sz="1400" baseline="30000" dirty="0">
                <a:latin typeface="Verdana" pitchFamily="34" charset="0"/>
              </a:rPr>
              <a:t> сообществом и государством. Системы, зачастую основанной на невнятном заказе, отсутствии ответственности за конечный результат, демпинге и коррупционных схемах.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Инициаторы проекта — ведущие ассоциации, корпорации, консалтинговые компании и вузы. Разработчики новаторских решений в различных практических направлениях консалтинга и пользователи современного консультационного продукта из всех регионов Российской Федерации объединяются для выработки эффективного и дружественного механизма взаимодействия в интересах всех участников.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ru-RU" sz="1400" baseline="30000" dirty="0">
                <a:latin typeface="Verdana" pitchFamily="34" charset="0"/>
              </a:rPr>
              <a:t>Основная идея проекта воплощается в намерении:</a:t>
            </a: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Объединить лидеров мирового рынка консалтинга, работающих в России.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Внедрить систему продвижения международных этических норм и правил ведения бизнеса в стандарты деятельности российского предпринимательского сообщества.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Создать коммуникационную, информационную, инвестиционную, деловую и лоббистскую площадки, обеспечивающие рост бизнеса участников проекта и развитие их брендов в новой </a:t>
            </a:r>
            <a:r>
              <a:rPr lang="ru-RU" sz="1400" baseline="30000" dirty="0" err="1">
                <a:latin typeface="Verdana" pitchFamily="34" charset="0"/>
              </a:rPr>
              <a:t>посткризисной</a:t>
            </a:r>
            <a:r>
              <a:rPr lang="ru-RU" sz="1400" baseline="30000" dirty="0">
                <a:latin typeface="Verdana" pitchFamily="34" charset="0"/>
              </a:rPr>
              <a:t> реальности.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Создать систему отраслевых </a:t>
            </a:r>
            <a:r>
              <a:rPr lang="ru-RU" sz="1400" baseline="30000" dirty="0" err="1">
                <a:latin typeface="Verdana" pitchFamily="34" charset="0"/>
              </a:rPr>
              <a:t>саморегулируемых</a:t>
            </a:r>
            <a:r>
              <a:rPr lang="ru-RU" sz="1400" baseline="30000" dirty="0">
                <a:latin typeface="Verdana" pitchFamily="34" charset="0"/>
              </a:rPr>
              <a:t> организаций с профессиональными экспертными советами.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Создать мощную сеть филиалов и представительств во всех федеральных округах РФ.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Проект открывает широкие возможности для плодотворного сотрудничества всех, кто стремится к реализации собственных идей в условиях функционирования цивилизованного рынка, построенного на соблюдении этических норм и принципов ведения ответственного бизнеса.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Более подробная информация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на сайте </a:t>
            </a:r>
            <a:r>
              <a:rPr lang="ru-RU" sz="1400" baseline="30000" dirty="0" err="1">
                <a:latin typeface="Verdana" pitchFamily="34" charset="0"/>
              </a:rPr>
              <a:t>www.dsiba.ru</a:t>
            </a:r>
            <a:endParaRPr lang="ru-RU" sz="1400" baseline="30000" dirty="0">
              <a:latin typeface="Verdan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33718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Ключевые механизмы деятельности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4000528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Создана корпоративная система управления на основе региональных отделений.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Разработаны внутренние </a:t>
            </a:r>
            <a:r>
              <a:rPr lang="ru-RU" sz="1400" baseline="30000" dirty="0">
                <a:latin typeface="Verdana" pitchFamily="34" charset="0"/>
              </a:rPr>
              <a:t>стандарты и правила </a:t>
            </a:r>
            <a:r>
              <a:rPr lang="ru-RU" sz="1400" baseline="30000" dirty="0" smtClean="0">
                <a:latin typeface="Verdana" pitchFamily="34" charset="0"/>
              </a:rPr>
              <a:t> осуществления </a:t>
            </a:r>
            <a:r>
              <a:rPr lang="ru-RU" sz="1400" baseline="30000" dirty="0">
                <a:latin typeface="Verdana" pitchFamily="34" charset="0"/>
              </a:rPr>
              <a:t>оценочной </a:t>
            </a:r>
            <a:r>
              <a:rPr lang="ru-RU" sz="1400" baseline="30000" dirty="0" smtClean="0">
                <a:latin typeface="Verdana" pitchFamily="34" charset="0"/>
              </a:rPr>
              <a:t>деятельности, </a:t>
            </a:r>
            <a:r>
              <a:rPr lang="ru-RU" sz="1400" baseline="30000" dirty="0">
                <a:latin typeface="Verdana" pitchFamily="34" charset="0"/>
              </a:rPr>
              <a:t>основанные на международных и федеральных </a:t>
            </a:r>
            <a:r>
              <a:rPr lang="ru-RU" sz="1400" baseline="30000" dirty="0" smtClean="0">
                <a:latin typeface="Verdana" pitchFamily="34" charset="0"/>
              </a:rPr>
              <a:t>стандартах оценки.</a:t>
            </a: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Сформирована надежная система качества работ на основе профессионального и беспристрастного контроля.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Внедрена практика специального патронажного экспертного сопровождения сложных оценочных проектов, проводимых для целей перевода отчетности на Мировые Стандарты Финансовой Отчетности (МСФО).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Сформирован Экспертный совет, в который вошли высококвалифицированные специалисты в области оценки.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Запущен алгоритм правовой помощи для членов организации в экстренных случаях.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Установлены партнерские отношения с ведущими международными компаниями и мировыми институтами, объединяющими специалистов во всех областях землепользования, недвижимости и строительства </a:t>
            </a:r>
            <a:r>
              <a:rPr lang="ru-RU" sz="1400" baseline="30000" dirty="0" smtClean="0">
                <a:latin typeface="Verdana" pitchFamily="34" charset="0"/>
              </a:rPr>
              <a:t>(, </a:t>
            </a:r>
            <a:r>
              <a:rPr lang="ru-RU" sz="1400" baseline="30000" dirty="0">
                <a:latin typeface="Verdana" pitchFamily="34" charset="0"/>
              </a:rPr>
              <a:t>компания </a:t>
            </a:r>
            <a:r>
              <a:rPr lang="ru-RU" sz="1400" baseline="30000" dirty="0" err="1">
                <a:latin typeface="Verdana" pitchFamily="34" charset="0"/>
              </a:rPr>
              <a:t>Jones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Lang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Lasalle</a:t>
            </a:r>
            <a:r>
              <a:rPr lang="ru-RU" sz="1400" baseline="30000" dirty="0">
                <a:latin typeface="Verdana" pitchFamily="34" charset="0"/>
              </a:rPr>
              <a:t> и др.)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Создана </a:t>
            </a:r>
            <a:r>
              <a:rPr lang="ru-RU" sz="1400" baseline="30000" dirty="0">
                <a:latin typeface="Verdana" pitchFamily="34" charset="0"/>
              </a:rPr>
              <a:t>система взаимодействия с органами законодательной и исполнительной власти в формате совместных координационных советов, курирующих вопросы осуществления оценочной деятельности.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Начат процесс систематизации оценочных работ и приведение их в соответствие с международными стандартами в области оценки. </a:t>
            </a:r>
            <a:endParaRPr lang="ru-RU" sz="1400" baseline="30000" dirty="0" smtClean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Для обеспечения ответственности своих членов </a:t>
            </a:r>
            <a:r>
              <a:rPr lang="ru-RU" sz="1400" baseline="30000" dirty="0" smtClean="0">
                <a:latin typeface="Verdana" pitchFamily="34" charset="0"/>
              </a:rPr>
              <a:t>перед </a:t>
            </a:r>
            <a:r>
              <a:rPr lang="ru-RU" sz="1400" baseline="30000" dirty="0">
                <a:latin typeface="Verdana" pitchFamily="34" charset="0"/>
              </a:rPr>
              <a:t>потребителями услуг в сфере оценочной </a:t>
            </a:r>
            <a:r>
              <a:rPr lang="ru-RU" sz="1400" baseline="30000" dirty="0" smtClean="0">
                <a:latin typeface="Verdana" pitchFamily="34" charset="0"/>
              </a:rPr>
              <a:t>деятельности и </a:t>
            </a:r>
            <a:r>
              <a:rPr lang="ru-RU" sz="1400" baseline="30000" dirty="0">
                <a:latin typeface="Verdana" pitchFamily="34" charset="0"/>
              </a:rPr>
              <a:t>третьими лицами в Деловом союзе оценщиков сформирован компенсационный фон  и необходимые </a:t>
            </a:r>
            <a:r>
              <a:rPr lang="ru-RU" sz="1400" baseline="30000" dirty="0" smtClean="0">
                <a:latin typeface="Verdana" pitchFamily="34" charset="0"/>
              </a:rPr>
              <a:t>комитеты.</a:t>
            </a:r>
            <a:endParaRPr lang="ru-RU" sz="1400" baseline="30000" dirty="0">
              <a:latin typeface="Verdana" pitchFamily="34" charset="0"/>
            </a:endParaRP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816607"/>
            <a:ext cx="1901816" cy="2612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2849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НП «Деловой союз оценщиков»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50" y="1643050"/>
            <a:ext cx="7215212" cy="3298118"/>
          </a:xfrm>
          <a:prstGeom prst="rect">
            <a:avLst/>
          </a:prstGeom>
        </p:spPr>
        <p:txBody>
          <a:bodyPr wrap="square"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Некоммерческое партнерство «Деловой Союз оценщиков» полностью соответствует требованиям законодательства</a:t>
            </a:r>
            <a:r>
              <a:rPr lang="en-US" sz="1400" baseline="30000" dirty="0">
                <a:latin typeface="Verdana" pitchFamily="34" charset="0"/>
              </a:rPr>
              <a:t/>
            </a:r>
            <a:br>
              <a:rPr lang="en-US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и</a:t>
            </a:r>
            <a:r>
              <a:rPr lang="ru-RU" sz="1400" baseline="30000" dirty="0" smtClean="0">
                <a:latin typeface="Verdana" pitchFamily="34" charset="0"/>
              </a:rPr>
              <a:t> включена </a:t>
            </a:r>
            <a:r>
              <a:rPr lang="ru-RU" sz="1400" baseline="30000" dirty="0">
                <a:latin typeface="Verdana" pitchFamily="34" charset="0"/>
              </a:rPr>
              <a:t>в единый государственный реестр саморегулируемых </a:t>
            </a:r>
            <a:r>
              <a:rPr lang="ru-RU" sz="1400" baseline="30000" dirty="0" smtClean="0">
                <a:latin typeface="Verdana" pitchFamily="34" charset="0"/>
              </a:rPr>
              <a:t>организаций за номером 12.</a:t>
            </a: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В настоящий момент ДСО объединяет </a:t>
            </a:r>
            <a:r>
              <a:rPr lang="ru-RU" sz="1400" baseline="30000" dirty="0" smtClean="0">
                <a:latin typeface="Verdana" pitchFamily="34" charset="0"/>
              </a:rPr>
              <a:t>400 </a:t>
            </a:r>
            <a:r>
              <a:rPr lang="ru-RU" sz="1400" baseline="30000" dirty="0">
                <a:latin typeface="Verdana" pitchFamily="34" charset="0"/>
              </a:rPr>
              <a:t>специалистов</a:t>
            </a:r>
            <a:r>
              <a:rPr lang="en-US" sz="1400" baseline="30000" dirty="0">
                <a:latin typeface="Verdana" pitchFamily="34" charset="0"/>
              </a:rPr>
              <a:t>-</a:t>
            </a:r>
            <a:r>
              <a:rPr lang="ru-RU" sz="1400" baseline="30000" dirty="0">
                <a:latin typeface="Verdana" pitchFamily="34" charset="0"/>
              </a:rPr>
              <a:t>оценщиков из 69 регионов России</a:t>
            </a:r>
            <a:br>
              <a:rPr lang="ru-RU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в соответствии с требованиями Федерального закона «Об оценочной деятельности в Российской Федерации» (реестр доступен на сайте </a:t>
            </a:r>
            <a:r>
              <a:rPr lang="ru-RU" sz="1400" baseline="30000" dirty="0" smtClean="0">
                <a:latin typeface="Verdana" pitchFamily="34" charset="0"/>
              </a:rPr>
              <a:t>www.sro</a:t>
            </a:r>
            <a:r>
              <a:rPr lang="en-US" sz="1400" baseline="30000" dirty="0" err="1" smtClean="0">
                <a:latin typeface="Verdana" pitchFamily="34" charset="0"/>
              </a:rPr>
              <a:t>dso</a:t>
            </a:r>
            <a:r>
              <a:rPr lang="ru-RU" sz="1400" baseline="30000" dirty="0" smtClean="0">
                <a:latin typeface="Verdana" pitchFamily="34" charset="0"/>
              </a:rPr>
              <a:t>.</a:t>
            </a:r>
            <a:r>
              <a:rPr lang="ru-RU" sz="1400" baseline="30000" dirty="0" err="1" smtClean="0">
                <a:latin typeface="Verdana" pitchFamily="34" charset="0"/>
              </a:rPr>
              <a:t>ru</a:t>
            </a:r>
            <a:r>
              <a:rPr lang="ru-RU" sz="1400" baseline="30000" dirty="0">
                <a:latin typeface="Verdana" pitchFamily="34" charset="0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 </a:t>
            </a: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В </a:t>
            </a:r>
            <a:r>
              <a:rPr lang="ru-RU" sz="1400" baseline="30000" dirty="0">
                <a:latin typeface="Verdana" pitchFamily="34" charset="0"/>
              </a:rPr>
              <a:t>своей деятельности НП </a:t>
            </a:r>
            <a:r>
              <a:rPr lang="en-US" sz="1400" baseline="30000" dirty="0" smtClean="0">
                <a:latin typeface="Verdana" pitchFamily="34" charset="0"/>
              </a:rPr>
              <a:t>C</a:t>
            </a:r>
            <a:r>
              <a:rPr lang="ru-RU" sz="1400" baseline="30000" dirty="0" smtClean="0">
                <a:latin typeface="Verdana" pitchFamily="34" charset="0"/>
              </a:rPr>
              <a:t>РО «ДСО</a:t>
            </a:r>
            <a:r>
              <a:rPr lang="ru-RU" sz="1400" baseline="30000" dirty="0">
                <a:latin typeface="Verdana" pitchFamily="34" charset="0"/>
              </a:rPr>
              <a:t>» руководствуется федеральными и международными стандартами оценки, а также внутренними стандартами и правилами Делового Союза Оценщиков.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Для обеспечения ответственности своих членов перед потребителями услуг в сфере оценочной деятельности и третьими лицами в НП «ДСО» сформирован компенсационный фонд, созданы Экспертный совет и Комитет по контролю.</a:t>
            </a: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1643063"/>
            <a:ext cx="2513013" cy="465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28600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 dirty="0">
                <a:solidFill>
                  <a:srgbClr val="FF0000"/>
                </a:solidFill>
                <a:latin typeface="Arial Narrow" pitchFamily="34" charset="0"/>
              </a:rPr>
              <a:t>Д</a:t>
            </a:r>
            <a:r>
              <a:rPr lang="ru-RU" sz="2400" b="1" baseline="30000" dirty="0" smtClean="0">
                <a:solidFill>
                  <a:srgbClr val="FF0000"/>
                </a:solidFill>
                <a:latin typeface="Arial Narrow" pitchFamily="34" charset="0"/>
              </a:rPr>
              <a:t>ля </a:t>
            </a:r>
            <a:r>
              <a:rPr lang="ru-RU" sz="2400" b="1" baseline="30000" dirty="0">
                <a:solidFill>
                  <a:srgbClr val="FF0000"/>
                </a:solidFill>
                <a:latin typeface="Arial Narrow" pitchFamily="34" charset="0"/>
              </a:rPr>
              <a:t>оценщиков и потребителей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4429156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Консультации </a:t>
            </a:r>
            <a:r>
              <a:rPr lang="ru-RU" sz="1400" baseline="30000" dirty="0">
                <a:latin typeface="Verdana" pitchFamily="34" charset="0"/>
              </a:rPr>
              <a:t>государственных и муниципальных предприятий, а также коммерческих структур по вопросам, связанным с оценкой;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Консультации </a:t>
            </a:r>
            <a:r>
              <a:rPr lang="ru-RU" sz="1400" baseline="30000" dirty="0">
                <a:latin typeface="Verdana" pitchFamily="34" charset="0"/>
              </a:rPr>
              <a:t>потребителям оценочных услуг по подбору оценщиков и оценочных фирм;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Независимая </a:t>
            </a:r>
            <a:r>
              <a:rPr lang="ru-RU" sz="1400" baseline="30000" dirty="0">
                <a:latin typeface="Verdana" pitchFamily="34" charset="0"/>
              </a:rPr>
              <a:t>экспертиза </a:t>
            </a:r>
            <a:r>
              <a:rPr lang="ru-RU" sz="1400" baseline="30000" dirty="0" smtClean="0">
                <a:latin typeface="Verdana" pitchFamily="34" charset="0"/>
              </a:rPr>
              <a:t>инвестиционных проектов, разработка методик оценки активов предприятий и </a:t>
            </a:r>
            <a:r>
              <a:rPr lang="ru-RU" sz="1400" baseline="30000" dirty="0" err="1" smtClean="0">
                <a:latin typeface="Verdana" pitchFamily="34" charset="0"/>
              </a:rPr>
              <a:t>госкорпораций</a:t>
            </a:r>
            <a:r>
              <a:rPr lang="ru-RU" sz="1400" baseline="30000" dirty="0" smtClean="0">
                <a:latin typeface="Verdana" pitchFamily="34" charset="0"/>
              </a:rPr>
              <a:t>;</a:t>
            </a: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Разработка </a:t>
            </a:r>
            <a:r>
              <a:rPr lang="ru-RU" sz="1400" baseline="30000" dirty="0">
                <a:latin typeface="Verdana" pitchFamily="34" charset="0"/>
              </a:rPr>
              <a:t>технических заданий на </a:t>
            </a:r>
            <a:r>
              <a:rPr lang="ru-RU" sz="1400" baseline="30000" dirty="0" smtClean="0">
                <a:latin typeface="Verdana" pitchFamily="34" charset="0"/>
              </a:rPr>
              <a:t>проведение </a:t>
            </a:r>
            <a:r>
              <a:rPr lang="ru-RU" sz="1400" baseline="30000" dirty="0">
                <a:latin typeface="Verdana" pitchFamily="34" charset="0"/>
              </a:rPr>
              <a:t>оценки для целей потребителей;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Стоимостной </a:t>
            </a:r>
            <a:r>
              <a:rPr lang="ru-RU" sz="1400" baseline="30000" dirty="0">
                <a:latin typeface="Verdana" pitchFamily="34" charset="0"/>
              </a:rPr>
              <a:t>консалтинг (консультации заказчика по стоимости объектов оценки);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Контроль </a:t>
            </a:r>
            <a:r>
              <a:rPr lang="ru-RU" sz="1400" baseline="30000" dirty="0">
                <a:latin typeface="Verdana" pitchFamily="34" charset="0"/>
              </a:rPr>
              <a:t>достоверности результатов </a:t>
            </a:r>
            <a:r>
              <a:rPr lang="ru-RU" sz="1400" baseline="30000" dirty="0" smtClean="0">
                <a:latin typeface="Verdana" pitchFamily="34" charset="0"/>
              </a:rPr>
              <a:t>оценки;</a:t>
            </a: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Разработка </a:t>
            </a:r>
            <a:r>
              <a:rPr lang="ru-RU" sz="1400" baseline="30000" dirty="0">
                <a:latin typeface="Verdana" pitchFamily="34" charset="0"/>
              </a:rPr>
              <a:t>квалификационных требований, предъявляемых при проведении потребителем отбора оценочных организаций для выполнения работ по оценке;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Контроль </a:t>
            </a:r>
            <a:r>
              <a:rPr lang="ru-RU" sz="1400" baseline="30000" dirty="0">
                <a:latin typeface="Verdana" pitchFamily="34" charset="0"/>
              </a:rPr>
              <a:t>качества оценочных работ, выполненных членами ДСО для целей потребителя;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Экспертиза </a:t>
            </a:r>
            <a:r>
              <a:rPr lang="ru-RU" sz="1400" baseline="30000" dirty="0">
                <a:latin typeface="Verdana" pitchFamily="34" charset="0"/>
              </a:rPr>
              <a:t>отчетов об оценке (стоимостная и методологическая);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Медиация в  случаях конфликтных  ситуаций между оценщиком и потребителем оценочных услуг;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Проведение </a:t>
            </a:r>
            <a:r>
              <a:rPr lang="ru-RU" sz="1400" baseline="30000" dirty="0">
                <a:latin typeface="Verdana" pitchFamily="34" charset="0"/>
              </a:rPr>
              <a:t>обучающих семинаров и программ </a:t>
            </a:r>
            <a:r>
              <a:rPr lang="ru-RU" sz="1400" baseline="30000" dirty="0" smtClean="0">
                <a:latin typeface="Verdana" pitchFamily="34" charset="0"/>
              </a:rPr>
              <a:t>, в т.ч. по </a:t>
            </a:r>
            <a:r>
              <a:rPr lang="ru-RU" sz="1400" baseline="30000" dirty="0">
                <a:latin typeface="Verdana" pitchFamily="34" charset="0"/>
              </a:rPr>
              <a:t>переводу бухгалтерской </a:t>
            </a:r>
            <a:r>
              <a:rPr lang="ru-RU" sz="1400" baseline="30000" dirty="0" smtClean="0">
                <a:latin typeface="Verdana" pitchFamily="34" charset="0"/>
              </a:rPr>
              <a:t>отчетности </a:t>
            </a:r>
            <a:r>
              <a:rPr lang="ru-RU" sz="1400" baseline="30000" dirty="0">
                <a:latin typeface="Verdana" pitchFamily="34" charset="0"/>
              </a:rPr>
              <a:t>предприятий на МСФО</a:t>
            </a:r>
            <a:r>
              <a:rPr lang="ru-RU" sz="1400" baseline="30000" dirty="0" smtClean="0">
                <a:latin typeface="Verdana" pitchFamily="34" charset="0"/>
              </a:rPr>
              <a:t>. 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Издание справочников потребителей;</a:t>
            </a: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ru-RU" sz="1400" baseline="30000" dirty="0">
                <a:latin typeface="Verdana" pitchFamily="34" charset="0"/>
              </a:rPr>
              <a:t>ДСО использует опыт мировых лидеров в сфере разработки методик оценочной деятельности.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1643063"/>
            <a:ext cx="325913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857251" y="1285875"/>
            <a:ext cx="40719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baseline="30000" dirty="0" smtClean="0">
                <a:solidFill>
                  <a:srgbClr val="FF0000"/>
                </a:solidFill>
                <a:latin typeface="Arial Narrow" pitchFamily="34" charset="0"/>
              </a:rPr>
              <a:t>ДСО обеспечивает своим членам</a:t>
            </a:r>
            <a:endParaRPr lang="ru-RU" sz="2400" b="1" baseline="300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1"/>
            <a:ext cx="4786346" cy="2103140"/>
          </a:xfrm>
          <a:prstGeom prst="rect">
            <a:avLst/>
          </a:prstGeom>
        </p:spPr>
        <p:txBody>
          <a:bodyPr wrap="square" numCol="2" spcCol="108000">
            <a:spAutoFit/>
          </a:bodyPr>
          <a:lstStyle/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Гарантии защиты профессиональной деятельности членов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Удобные  сервисы организации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Новый формат гарантий защиты </a:t>
            </a:r>
            <a:r>
              <a:rPr lang="ru-RU" sz="1400" baseline="30000" dirty="0" err="1" smtClean="0">
                <a:latin typeface="Verdana" pitchFamily="34" charset="0"/>
              </a:rPr>
              <a:t>репутационных</a:t>
            </a:r>
            <a:r>
              <a:rPr lang="ru-RU" sz="1400" baseline="30000" dirty="0" smtClean="0">
                <a:latin typeface="Verdana" pitchFamily="34" charset="0"/>
              </a:rPr>
              <a:t> и финансовых рисков для потребителей и исполнителей оценочных услуг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Содействие в получении портфеля заказов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Мобильные и эффективные структурные подразделения СРО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Новый подход к проведению экспертизы отчетов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Наличие специализированных баз данных с информационными, аналитическими и методологическими ресурсами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Собственную научно-методическую базу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Организацию менеджмента на основе международных стандартов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Клубную систему, обеспечивающую возможность получения особого отношения при получении услуг и сервисов</a:t>
            </a:r>
            <a:endParaRPr lang="ru-RU" sz="1400" baseline="30000" dirty="0">
              <a:latin typeface="Verdana" pitchFamily="34" charset="0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643064"/>
            <a:ext cx="2687626" cy="182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1643050"/>
            <a:ext cx="4786346" cy="2103140"/>
          </a:xfrm>
          <a:prstGeom prst="rect">
            <a:avLst/>
          </a:prstGeom>
        </p:spPr>
        <p:txBody>
          <a:bodyPr wrap="square" numCol="2" spcCol="108000">
            <a:spAutoFit/>
          </a:bodyPr>
          <a:lstStyle/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Гарантии защиты профессиональной деятельности членов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Удобные  сервисы организации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Новый формат гарантий защиты </a:t>
            </a:r>
            <a:r>
              <a:rPr lang="ru-RU" sz="1400" baseline="30000" dirty="0" err="1" smtClean="0">
                <a:latin typeface="Verdana" pitchFamily="34" charset="0"/>
              </a:rPr>
              <a:t>репутационных</a:t>
            </a:r>
            <a:r>
              <a:rPr lang="ru-RU" sz="1400" baseline="30000" dirty="0" smtClean="0">
                <a:latin typeface="Verdana" pitchFamily="34" charset="0"/>
              </a:rPr>
              <a:t> и финансовых рисков для потребителей и исполнителей оценочных услуг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Содействие в получении портфеля заказов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Мобильные и эффективные структурные подразделения СРО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Новый подход к проведению экспертизы отчетов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Наличие специализированных баз данных с информационными, аналитическими и методологическими ресурсами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Собственную научно-методическую базу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Организацию менеджмента на основе международных стандартов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Клубную систему, обеспечивающую возможность получения особого отношения при получении услуг и сервисов</a:t>
            </a:r>
            <a:endParaRPr lang="ru-RU" sz="1400" baseline="30000" dirty="0"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4000505"/>
            <a:ext cx="4786346" cy="2821285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Оперативную деятельность Экспертного Совета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Качественный и уважительный менеджмент со стороны Исполнительной дирекции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Серьезное методологическое сопровождение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Конкурентоспособную научную сертификацию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Полную правовую защиту в судебных и досудебных спорах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Антидемпинговую поддержку при выявлении случаев недобросовестной конкуренции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Активную лоббистскую позицию в Национальном Совете  по оценочной деятельности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Возможность использования коммуникационных и предпринимательских площадок Делового Союз </a:t>
            </a:r>
            <a:r>
              <a:rPr lang="en-US" sz="1400" baseline="30000" dirty="0" smtClean="0">
                <a:latin typeface="Verdana" pitchFamily="34" charset="0"/>
              </a:rPr>
              <a:t>IBA</a:t>
            </a:r>
            <a:endParaRPr lang="ru-RU" sz="1400" baseline="30000" dirty="0" smtClean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Льготный доступ к эксклюзивным информационным ресурсам в рамках проекта Деловой Союз </a:t>
            </a:r>
            <a:r>
              <a:rPr lang="en-US" sz="1400" baseline="30000" dirty="0" smtClean="0">
                <a:latin typeface="Verdana" pitchFamily="34" charset="0"/>
              </a:rPr>
              <a:t>IBA</a:t>
            </a:r>
            <a:r>
              <a:rPr lang="ru-RU" sz="1400" baseline="30000" dirty="0" smtClean="0">
                <a:latin typeface="Verdana" pitchFamily="34" charset="0"/>
              </a:rPr>
              <a:t>  (базы данных,  программные продукты, инновационные </a:t>
            </a:r>
            <a:r>
              <a:rPr lang="ru-RU" sz="1400" baseline="30000" dirty="0" err="1" smtClean="0">
                <a:latin typeface="Verdana" pitchFamily="34" charset="0"/>
              </a:rPr>
              <a:t>геоинформационные</a:t>
            </a:r>
            <a:r>
              <a:rPr lang="ru-RU" sz="1400" baseline="30000" dirty="0" smtClean="0">
                <a:latin typeface="Verdana" pitchFamily="34" charset="0"/>
              </a:rPr>
              <a:t> инструменты и технологии для реализации оценочных процедур)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Льготное пользование дополнительными возможностями и услугами, действующими для участников Делового Союз </a:t>
            </a:r>
            <a:r>
              <a:rPr lang="en-US" sz="1400" baseline="30000" dirty="0" smtClean="0">
                <a:latin typeface="Verdana" pitchFamily="34" charset="0"/>
              </a:rPr>
              <a:t>IBA</a:t>
            </a:r>
            <a:endParaRPr lang="ru-RU" sz="1400" baseline="30000" dirty="0" smtClean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 smtClean="0">
                <a:latin typeface="Verdana" pitchFamily="34" charset="0"/>
              </a:rPr>
              <a:t>Престижное образование по адекватной цене в ВУЗах-партнерах</a:t>
            </a:r>
          </a:p>
        </p:txBody>
      </p:sp>
      <p:sp>
        <p:nvSpPr>
          <p:cNvPr id="7" name="Прямоугольник 1"/>
          <p:cNvSpPr>
            <a:spLocks noChangeArrowheads="1"/>
          </p:cNvSpPr>
          <p:nvPr/>
        </p:nvSpPr>
        <p:spPr bwMode="auto">
          <a:xfrm>
            <a:off x="1000100" y="3786190"/>
            <a:ext cx="40719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baseline="30000" dirty="0" smtClean="0">
                <a:solidFill>
                  <a:srgbClr val="FF0000"/>
                </a:solidFill>
                <a:latin typeface="Arial Narrow" pitchFamily="34" charset="0"/>
              </a:rPr>
              <a:t>ДСО гарантирует оценщикам</a:t>
            </a:r>
            <a:endParaRPr lang="ru-RU" sz="2400" b="1" baseline="30000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1"/>
          <p:cNvSpPr>
            <a:spLocks noChangeArrowheads="1"/>
          </p:cNvSpPr>
          <p:nvPr/>
        </p:nvSpPr>
        <p:spPr bwMode="auto">
          <a:xfrm>
            <a:off x="928688" y="1143000"/>
            <a:ext cx="29591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Организационная структура ДСО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1071563"/>
            <a:ext cx="4560887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30099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Управление деятельностью ДСО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4000528"/>
          </a:xfrm>
          <a:prstGeom prst="rect">
            <a:avLst/>
          </a:prstGeom>
        </p:spPr>
        <p:txBody>
          <a:bodyPr wrap="square"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Высший руководящий орган Делового Союза Оценщиков — Общее собрание членов.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В период между Общими собраниями постоянно действующим коллегиальным органом является Президиум, избираемый сроком на три года в составе не менее 7 человек.</a:t>
            </a:r>
            <a:br>
              <a:rPr lang="ru-RU" sz="1400" baseline="30000" dirty="0">
                <a:latin typeface="Verdana" pitchFamily="34" charset="0"/>
              </a:rPr>
            </a:b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Президент Делового Союза </a:t>
            </a:r>
            <a:r>
              <a:rPr lang="ru-RU" sz="1400" baseline="30000" dirty="0">
                <a:latin typeface="Verdana" pitchFamily="34" charset="0"/>
              </a:rPr>
              <a:t>Оценщиков </a:t>
            </a:r>
            <a:r>
              <a:rPr lang="en-US" sz="1400" baseline="30000" dirty="0" smtClean="0">
                <a:latin typeface="Verdana" pitchFamily="34" charset="0"/>
              </a:rPr>
              <a:t> -</a:t>
            </a:r>
            <a:r>
              <a:rPr lang="ru-RU" sz="1400" baseline="30000" dirty="0" smtClean="0">
                <a:latin typeface="Verdana" pitchFamily="34" charset="0"/>
              </a:rPr>
              <a:t> </a:t>
            </a:r>
            <a:r>
              <a:rPr lang="ru-RU" sz="1400" b="1" baseline="30000" dirty="0" smtClean="0">
                <a:latin typeface="Verdana" pitchFamily="34" charset="0"/>
              </a:rPr>
              <a:t>Сергей </a:t>
            </a:r>
            <a:r>
              <a:rPr lang="ru-RU" sz="1400" b="1" baseline="30000" dirty="0">
                <a:latin typeface="Verdana" pitchFamily="34" charset="0"/>
              </a:rPr>
              <a:t>Белов</a:t>
            </a:r>
            <a:r>
              <a:rPr lang="ru-RU" sz="1400" baseline="30000" dirty="0">
                <a:latin typeface="Verdana" pitchFamily="34" charset="0"/>
              </a:rPr>
              <a:t>, директор по России и СНГ компании </a:t>
            </a:r>
            <a:r>
              <a:rPr lang="ru-RU" sz="1400" baseline="30000" dirty="0" err="1">
                <a:latin typeface="Verdana" pitchFamily="34" charset="0"/>
              </a:rPr>
              <a:t>Jones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Lang</a:t>
            </a:r>
            <a:r>
              <a:rPr lang="ru-RU" sz="1400" baseline="30000" dirty="0">
                <a:latin typeface="Verdana" pitchFamily="34" charset="0"/>
              </a:rPr>
              <a:t> </a:t>
            </a:r>
            <a:r>
              <a:rPr lang="ru-RU" sz="1400" baseline="30000" dirty="0" err="1">
                <a:latin typeface="Verdana" pitchFamily="34" charset="0"/>
              </a:rPr>
              <a:t>LaSalle</a:t>
            </a:r>
            <a:r>
              <a:rPr lang="ru-RU" sz="1400" baseline="30000" dirty="0">
                <a:latin typeface="Verdana" pitchFamily="34" charset="0"/>
              </a:rPr>
              <a:t>, член RICS.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Генеральный </a:t>
            </a:r>
            <a:r>
              <a:rPr lang="ru-RU" sz="1400" baseline="30000" dirty="0">
                <a:latin typeface="Verdana" pitchFamily="34" charset="0"/>
              </a:rPr>
              <a:t>директор Делового </a:t>
            </a:r>
            <a:r>
              <a:rPr lang="ru-RU" sz="1400" baseline="30000" dirty="0" err="1">
                <a:latin typeface="Verdana" pitchFamily="34" charset="0"/>
              </a:rPr>
              <a:t>Cоюза</a:t>
            </a:r>
            <a:r>
              <a:rPr lang="ru-RU" sz="1400" baseline="30000" dirty="0">
                <a:latin typeface="Verdana" pitchFamily="34" charset="0"/>
              </a:rPr>
              <a:t> Оценщиков — </a:t>
            </a:r>
            <a:r>
              <a:rPr lang="ru-RU" sz="1400" b="1" baseline="30000" dirty="0">
                <a:latin typeface="Verdana" pitchFamily="34" charset="0"/>
              </a:rPr>
              <a:t>Ирина Шевцова</a:t>
            </a:r>
            <a:r>
              <a:rPr lang="ru-RU" sz="1400" baseline="30000" dirty="0">
                <a:latin typeface="Verdana" pitchFamily="34" charset="0"/>
              </a:rPr>
              <a:t>, MBA, руководитель проекта Деловой союз IBA.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Комитетом по науке, методологии и образованию руководит </a:t>
            </a:r>
            <a:r>
              <a:rPr lang="ru-RU" sz="1400" b="1" baseline="30000" dirty="0">
                <a:latin typeface="Verdana" pitchFamily="34" charset="0"/>
              </a:rPr>
              <a:t>Екатерина Терехова</a:t>
            </a:r>
            <a:r>
              <a:rPr lang="ru-RU" sz="1400" baseline="30000" dirty="0">
                <a:latin typeface="Verdana" pitchFamily="34" charset="0"/>
              </a:rPr>
              <a:t>, заместитель директора отделения «Профессиональная оценка и экспертиза собственности» МИПК РЭА им. Г.В.Плеханова</a:t>
            </a:r>
            <a:r>
              <a:rPr lang="ru-RU" sz="1400" baseline="30000" dirty="0" smtClean="0">
                <a:latin typeface="Verdana" pitchFamily="34" charset="0"/>
              </a:rPr>
              <a:t>.</a:t>
            </a:r>
            <a:endParaRPr lang="en-US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Председатель Совета региональных представителей — </a:t>
            </a:r>
            <a:r>
              <a:rPr lang="ru-RU" sz="1400" b="1" baseline="30000" dirty="0">
                <a:latin typeface="Verdana" pitchFamily="34" charset="0"/>
              </a:rPr>
              <a:t>Игорь </a:t>
            </a:r>
            <a:r>
              <a:rPr lang="ru-RU" sz="1400" b="1" baseline="30000" dirty="0" err="1">
                <a:latin typeface="Verdana" pitchFamily="34" charset="0"/>
              </a:rPr>
              <a:t>Бляйле</a:t>
            </a:r>
            <a:r>
              <a:rPr lang="ru-RU" sz="1400" baseline="30000" dirty="0">
                <a:latin typeface="Verdana" pitchFamily="34" charset="0"/>
              </a:rPr>
              <a:t>, руководитель отделения ДСО в Дальневосточном федеральном округе.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/>
            </a:r>
            <a:br>
              <a:rPr lang="ru-RU" sz="1400" baseline="30000" dirty="0">
                <a:latin typeface="Verdana" pitchFamily="34" charset="0"/>
              </a:rPr>
            </a:br>
            <a:endParaRPr lang="en-US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Председатель </a:t>
            </a:r>
            <a:r>
              <a:rPr lang="ru-RU" sz="1400" baseline="30000" dirty="0">
                <a:latin typeface="Verdana" pitchFamily="34" charset="0"/>
              </a:rPr>
              <a:t>Попечительского Совета — </a:t>
            </a:r>
            <a:r>
              <a:rPr lang="ru-RU" sz="1400" b="1" baseline="30000" dirty="0">
                <a:latin typeface="Verdana" pitchFamily="34" charset="0"/>
              </a:rPr>
              <a:t>Сергей Савин</a:t>
            </a:r>
            <a:r>
              <a:rPr lang="ru-RU" sz="1400" baseline="30000" dirty="0">
                <a:latin typeface="Verdana" pitchFamily="34" charset="0"/>
              </a:rPr>
              <a:t>, директор Института корпоративной безопасности.</a:t>
            </a: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3214688"/>
            <a:ext cx="9969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1571625"/>
            <a:ext cx="10001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3429000"/>
            <a:ext cx="10001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1571625"/>
            <a:ext cx="9969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63" y="3429000"/>
            <a:ext cx="100012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25161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>
                <a:solidFill>
                  <a:srgbClr val="FF0000"/>
                </a:solidFill>
                <a:latin typeface="Arial Narrow" pitchFamily="34" charset="0"/>
              </a:rPr>
              <a:t>Исполнительная дирекция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4000528"/>
          </a:xfrm>
          <a:prstGeom prst="rect">
            <a:avLst/>
          </a:prstGeom>
        </p:spPr>
        <p:txBody>
          <a:bodyPr wrap="square"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Генеральный директор Делового Союза Оценщиков — </a:t>
            </a:r>
            <a:r>
              <a:rPr lang="ru-RU" sz="1400" b="1" baseline="30000" dirty="0">
                <a:latin typeface="Verdana" pitchFamily="34" charset="0"/>
              </a:rPr>
              <a:t>Ирина Шевцова</a:t>
            </a:r>
            <a:r>
              <a:rPr lang="ru-RU" sz="1400" baseline="30000" dirty="0">
                <a:latin typeface="Verdana" pitchFamily="34" charset="0"/>
              </a:rPr>
              <a:t>, МВА. Принимала участие в создании первой </a:t>
            </a:r>
            <a:r>
              <a:rPr lang="ru-RU" sz="1400" baseline="30000" dirty="0" err="1">
                <a:latin typeface="Verdana" pitchFamily="34" charset="0"/>
              </a:rPr>
              <a:t>саморегулируемой</a:t>
            </a:r>
            <a:r>
              <a:rPr lang="ru-RU" sz="1400" baseline="30000" dirty="0">
                <a:latin typeface="Verdana" pitchFamily="34" charset="0"/>
              </a:rPr>
              <a:t> организации оценщиков России СМАО и в течение пяти лет была ее генеральным директором. Возглавляет Некоммерческое партнерство Деловой Союз Консультантов России IBA.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Руководитель </a:t>
            </a:r>
            <a:r>
              <a:rPr lang="ru-RU" sz="1400" baseline="30000" dirty="0" err="1" smtClean="0">
                <a:latin typeface="Verdana" pitchFamily="34" charset="0"/>
              </a:rPr>
              <a:t>орбразовательных</a:t>
            </a: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программ</a:t>
            </a:r>
            <a:r>
              <a:rPr lang="ru-RU" sz="1400" baseline="30000" dirty="0" smtClean="0">
                <a:latin typeface="Verdana" pitchFamily="34" charset="0"/>
              </a:rPr>
              <a:t> – </a:t>
            </a:r>
            <a:r>
              <a:rPr lang="ru-RU" sz="1400" b="1" baseline="30000" dirty="0" smtClean="0">
                <a:latin typeface="Verdana" pitchFamily="34" charset="0"/>
              </a:rPr>
              <a:t>Иван Лебедев</a:t>
            </a:r>
            <a:r>
              <a:rPr lang="ru-RU" sz="1400" baseline="30000" dirty="0" smtClean="0">
                <a:latin typeface="Verdana" pitchFamily="34" charset="0"/>
              </a:rPr>
              <a:t>, </a:t>
            </a:r>
            <a:r>
              <a:rPr lang="ru-RU" sz="1400" baseline="30000" dirty="0" err="1" smtClean="0">
                <a:latin typeface="Verdana" pitchFamily="34" charset="0"/>
              </a:rPr>
              <a:t>к.ю.н</a:t>
            </a:r>
            <a:r>
              <a:rPr lang="ru-RU" sz="1400" baseline="30000" dirty="0" smtClean="0">
                <a:latin typeface="Verdana" pitchFamily="34" charset="0"/>
              </a:rPr>
              <a:t>., доцент кафедры гражданско</a:t>
            </a:r>
            <a:r>
              <a:rPr lang="en-US" sz="1400" baseline="30000" dirty="0" smtClean="0">
                <a:latin typeface="Verdana" pitchFamily="34" charset="0"/>
              </a:rPr>
              <a:t>-</a:t>
            </a:r>
            <a:r>
              <a:rPr lang="ru-RU" sz="1400" baseline="30000" dirty="0" smtClean="0">
                <a:latin typeface="Verdana" pitchFamily="34" charset="0"/>
              </a:rPr>
              <a:t>правовых дисциплин Московского государственного Университета технологий и управления, директор Института управления имуществом.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Директор по развитию — </a:t>
            </a:r>
            <a:r>
              <a:rPr lang="ru-RU" sz="1400" b="1" baseline="30000" dirty="0" smtClean="0">
                <a:latin typeface="Verdana" pitchFamily="34" charset="0"/>
              </a:rPr>
              <a:t>Екатерина </a:t>
            </a:r>
            <a:r>
              <a:rPr lang="ru-RU" sz="1400" b="1" baseline="30000" dirty="0" err="1" smtClean="0">
                <a:latin typeface="Verdana" pitchFamily="34" charset="0"/>
              </a:rPr>
              <a:t>Царькова</a:t>
            </a:r>
            <a:r>
              <a:rPr lang="ru-RU" sz="1400" b="1" baseline="30000" dirty="0" smtClean="0">
                <a:latin typeface="Verdana" pitchFamily="34" charset="0"/>
              </a:rPr>
              <a:t>,</a:t>
            </a:r>
            <a:r>
              <a:rPr lang="ru-RU" sz="1400" baseline="30000" dirty="0" smtClean="0">
                <a:latin typeface="Verdana" pitchFamily="34" charset="0"/>
              </a:rPr>
              <a:t> </a:t>
            </a:r>
            <a:r>
              <a:rPr lang="ru-RU" sz="1400" baseline="30000" dirty="0">
                <a:latin typeface="Verdana" pitchFamily="34" charset="0"/>
              </a:rPr>
              <a:t>специалист по развитию бизнеса, разработке и реализации коммуникационных стратегий и </a:t>
            </a:r>
            <a:r>
              <a:rPr lang="ru-RU" sz="1400" baseline="30000" dirty="0" err="1">
                <a:latin typeface="Verdana" pitchFamily="34" charset="0"/>
              </a:rPr>
              <a:t>брендингу</a:t>
            </a:r>
            <a:r>
              <a:rPr lang="ru-RU" sz="1400" baseline="30000" dirty="0">
                <a:latin typeface="Verdana" pitchFamily="34" charset="0"/>
              </a:rPr>
              <a:t>, </a:t>
            </a:r>
            <a:r>
              <a:rPr lang="ru-RU" sz="1400" baseline="30000" dirty="0" err="1" smtClean="0">
                <a:latin typeface="Verdana" pitchFamily="34" charset="0"/>
              </a:rPr>
              <a:t>pr</a:t>
            </a:r>
            <a:r>
              <a:rPr lang="en-US" sz="1400" baseline="30000" dirty="0">
                <a:latin typeface="Verdana" pitchFamily="34" charset="0"/>
              </a:rPr>
              <a:t>-</a:t>
            </a:r>
            <a:r>
              <a:rPr lang="ru-RU" sz="1400" baseline="30000" dirty="0">
                <a:latin typeface="Verdana" pitchFamily="34" charset="0"/>
              </a:rPr>
              <a:t>психолог.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 smtClean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Финансовый директор — </a:t>
            </a:r>
            <a:r>
              <a:rPr lang="ru-RU" sz="1400" b="1" baseline="30000" dirty="0">
                <a:latin typeface="Verdana" pitchFamily="34" charset="0"/>
              </a:rPr>
              <a:t>Валентина Данилова,</a:t>
            </a:r>
            <a:r>
              <a:rPr lang="ru-RU" sz="1400" baseline="30000" dirty="0">
                <a:latin typeface="Verdana" pitchFamily="34" charset="0"/>
              </a:rPr>
              <a:t> специалист в области аудита, финансового анализа и экспертизы деятельности </a:t>
            </a:r>
            <a:r>
              <a:rPr lang="ru-RU" sz="1400" baseline="30000" dirty="0" err="1">
                <a:latin typeface="Verdana" pitchFamily="34" charset="0"/>
              </a:rPr>
              <a:t>саморегулируемых</a:t>
            </a:r>
            <a:r>
              <a:rPr lang="ru-RU" sz="1400" baseline="30000" dirty="0">
                <a:latin typeface="Verdana" pitchFamily="34" charset="0"/>
              </a:rPr>
              <a:t> организаций.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Руководитель отдела тендеров, мониторинга и аналитики — </a:t>
            </a:r>
            <a:r>
              <a:rPr lang="ru-RU" sz="1400" b="1" baseline="30000" dirty="0">
                <a:latin typeface="Verdana" pitchFamily="34" charset="0"/>
              </a:rPr>
              <a:t>Иван Титов</a:t>
            </a:r>
            <a:r>
              <a:rPr lang="ru-RU" sz="1400" baseline="30000" dirty="0">
                <a:latin typeface="Verdana" pitchFamily="34" charset="0"/>
              </a:rPr>
              <a:t>, специалист в области маркетинга, разработки стратегий выхода компаний на рынок государственных контрактов и тендерного менеджмента.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Руководитель правового Департамента — </a:t>
            </a:r>
            <a:r>
              <a:rPr lang="ru-RU" sz="1400" b="1" baseline="30000" dirty="0" err="1" smtClean="0">
                <a:latin typeface="Verdana" pitchFamily="34" charset="0"/>
              </a:rPr>
              <a:t>Демиан</a:t>
            </a:r>
            <a:r>
              <a:rPr lang="ru-RU" sz="1400" b="1" baseline="30000" dirty="0" smtClean="0">
                <a:latin typeface="Verdana" pitchFamily="34" charset="0"/>
              </a:rPr>
              <a:t> Ворончихин</a:t>
            </a:r>
            <a:r>
              <a:rPr lang="ru-RU" sz="1400" baseline="30000" dirty="0" smtClean="0">
                <a:latin typeface="Verdana" pitchFamily="34" charset="0"/>
              </a:rPr>
              <a:t>, </a:t>
            </a:r>
            <a:r>
              <a:rPr lang="ru-RU" sz="1400" baseline="30000" dirty="0">
                <a:latin typeface="Verdana" pitchFamily="34" charset="0"/>
              </a:rPr>
              <a:t>специалист по правовой экспертизе и подготовке сложных решений, сопровождению споров, организации юридического сопровождения проектов и сделок, взаимодействию с органами государственной власти.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 smtClean="0">
                <a:latin typeface="Verdana" pitchFamily="34" charset="0"/>
              </a:rPr>
              <a:t>Руководитель Отдела ведения </a:t>
            </a:r>
            <a:r>
              <a:rPr lang="ru-RU" sz="1400" baseline="30000" dirty="0">
                <a:latin typeface="Verdana" pitchFamily="34" charset="0"/>
              </a:rPr>
              <a:t>реестра </a:t>
            </a:r>
            <a:r>
              <a:rPr lang="ru-RU" sz="1400" baseline="30000" dirty="0" smtClean="0">
                <a:latin typeface="Verdana" pitchFamily="34" charset="0"/>
              </a:rPr>
              <a:t>— </a:t>
            </a:r>
            <a:r>
              <a:rPr lang="ru-RU" sz="1400" b="1" baseline="30000" dirty="0" smtClean="0">
                <a:latin typeface="Verdana" pitchFamily="34" charset="0"/>
              </a:rPr>
              <a:t>Полина </a:t>
            </a:r>
            <a:r>
              <a:rPr lang="ru-RU" sz="1400" b="1" baseline="30000" dirty="0" err="1" smtClean="0">
                <a:latin typeface="Verdana" pitchFamily="34" charset="0"/>
              </a:rPr>
              <a:t>Хлопкина</a:t>
            </a:r>
            <a:r>
              <a:rPr lang="ru-RU" sz="1400" baseline="30000" dirty="0" smtClean="0">
                <a:latin typeface="Verdana" pitchFamily="34" charset="0"/>
              </a:rPr>
              <a:t>, </a:t>
            </a:r>
            <a:r>
              <a:rPr lang="ru-RU" sz="1400" baseline="30000" dirty="0">
                <a:latin typeface="Verdana" pitchFamily="34" charset="0"/>
              </a:rPr>
              <a:t>юрист. 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857250" y="1285875"/>
            <a:ext cx="34403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baseline="30000" dirty="0" smtClean="0">
                <a:solidFill>
                  <a:srgbClr val="FF0000"/>
                </a:solidFill>
                <a:latin typeface="Arial Narrow" pitchFamily="34" charset="0"/>
              </a:rPr>
              <a:t>Что такое экспертиза </a:t>
            </a:r>
            <a:r>
              <a:rPr lang="ru-RU" sz="2400" b="1" baseline="30000" dirty="0">
                <a:solidFill>
                  <a:srgbClr val="FF0000"/>
                </a:solidFill>
                <a:latin typeface="Arial Narrow" pitchFamily="34" charset="0"/>
              </a:rPr>
              <a:t>отчета об оценке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643050"/>
            <a:ext cx="7215238" cy="2428892"/>
          </a:xfrm>
          <a:prstGeom prst="rect">
            <a:avLst/>
          </a:prstGeom>
        </p:spPr>
        <p:txBody>
          <a:bodyPr numCol="3" spcCol="108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>
                <a:latin typeface="Verdana" pitchFamily="34" charset="0"/>
              </a:rPr>
              <a:t>Что такое экспертиза</a:t>
            </a:r>
            <a:br>
              <a:rPr lang="ru-RU" sz="1400" b="1" baseline="30000" dirty="0">
                <a:latin typeface="Verdana" pitchFamily="34" charset="0"/>
              </a:rPr>
            </a:br>
            <a:r>
              <a:rPr lang="ru-RU" sz="1400" b="1" baseline="30000" dirty="0">
                <a:latin typeface="Verdana" pitchFamily="34" charset="0"/>
              </a:rPr>
              <a:t>отчета об оценке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aseline="300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30000" dirty="0">
                <a:latin typeface="Verdana" pitchFamily="34" charset="0"/>
              </a:rPr>
              <a:t>Совокупность мероприятий по проверке соблюдения оценщиком при проведении оценки объекта оценки требований законодательства Российской Федерации об оценочной деятельности и договора об оценке, а также достаточности и достоверности используемой информации, обоснованности сделанных оценщиком допущений, использования или отказа от использования подходов к оценке.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baseline="30000" dirty="0">
                <a:latin typeface="Verdana" pitchFamily="34" charset="0"/>
              </a:rPr>
              <a:t>Экспертиза отчета об оценке включает в себя</a:t>
            </a:r>
            <a:r>
              <a:rPr lang="ru-RU" sz="1400" baseline="30000" dirty="0">
                <a:latin typeface="Verdana" pitchFamily="34" charset="0"/>
              </a:rPr>
              <a:t>: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endParaRPr lang="ru-RU" sz="1400" baseline="30000" dirty="0">
              <a:latin typeface="Verdana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проверку соответствия отчета об оценке действующему российскому законодательству об оценочной деятельности;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проверку соответствия отчета об оценке российским и международным стандартам оценочной деятельности;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проверку соответствия использованной методики оценки стандартам оценки и правомерности ее применения к оцениваемому объекту;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анализ достаточности</a:t>
            </a:r>
            <a:r>
              <a:rPr lang="en-US" sz="1400" baseline="30000" dirty="0">
                <a:latin typeface="Verdana" pitchFamily="34" charset="0"/>
              </a:rPr>
              <a:t/>
            </a:r>
            <a:br>
              <a:rPr lang="en-US" sz="1400" baseline="30000" dirty="0">
                <a:latin typeface="Verdana" pitchFamily="34" charset="0"/>
              </a:rPr>
            </a:br>
            <a:r>
              <a:rPr lang="ru-RU" sz="1400" baseline="30000" dirty="0">
                <a:latin typeface="Verdana" pitchFamily="34" charset="0"/>
              </a:rPr>
              <a:t>и достоверности используемой информации;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анализ обоснованности сделанных оценщиком допущений;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проверку правильности произведенных расчетов;</a:t>
            </a: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ru-RU" sz="1400" baseline="30000" dirty="0">
                <a:latin typeface="Verdana" pitchFamily="34" charset="0"/>
              </a:rPr>
              <a:t>проверку обоснованности определения стоимости объекта оценки.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4071938"/>
            <a:ext cx="5572125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1972</Words>
  <Application>Microsoft Office PowerPoint</Application>
  <PresentationFormat>Экран (4:3)</PresentationFormat>
  <Paragraphs>352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Леонид</cp:lastModifiedBy>
  <cp:revision>54</cp:revision>
  <dcterms:created xsi:type="dcterms:W3CDTF">2010-08-17T11:07:11Z</dcterms:created>
  <dcterms:modified xsi:type="dcterms:W3CDTF">2011-09-07T12:47:49Z</dcterms:modified>
</cp:coreProperties>
</file>