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8"/>
  </p:notesMasterIdLst>
  <p:sldIdLst>
    <p:sldId id="265" r:id="rId2"/>
    <p:sldId id="307" r:id="rId3"/>
    <p:sldId id="323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266" r:id="rId18"/>
    <p:sldId id="273" r:id="rId19"/>
    <p:sldId id="291" r:id="rId20"/>
    <p:sldId id="275" r:id="rId21"/>
    <p:sldId id="276" r:id="rId22"/>
    <p:sldId id="292" r:id="rId23"/>
    <p:sldId id="277" r:id="rId24"/>
    <p:sldId id="281" r:id="rId25"/>
    <p:sldId id="279" r:id="rId26"/>
    <p:sldId id="278" r:id="rId27"/>
    <p:sldId id="280" r:id="rId28"/>
    <p:sldId id="283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21" r:id="rId44"/>
    <p:sldId id="322" r:id="rId45"/>
    <p:sldId id="324" r:id="rId46"/>
    <p:sldId id="325" r:id="rId47"/>
    <p:sldId id="326" r:id="rId48"/>
    <p:sldId id="327" r:id="rId49"/>
    <p:sldId id="328" r:id="rId50"/>
    <p:sldId id="329" r:id="rId51"/>
    <p:sldId id="330" r:id="rId52"/>
    <p:sldId id="331" r:id="rId53"/>
    <p:sldId id="332" r:id="rId54"/>
    <p:sldId id="333" r:id="rId55"/>
    <p:sldId id="334" r:id="rId56"/>
    <p:sldId id="289" r:id="rId57"/>
  </p:sldIdLst>
  <p:sldSz cx="9144000" cy="6858000" type="screen4x3"/>
  <p:notesSz cx="6670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6945DBD-1018-48AA-B9BD-E6AECFA62620}">
          <p14:sldIdLst>
            <p14:sldId id="265"/>
            <p14:sldId id="307"/>
            <p14:sldId id="323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266"/>
            <p14:sldId id="273"/>
            <p14:sldId id="291"/>
            <p14:sldId id="275"/>
            <p14:sldId id="276"/>
            <p14:sldId id="292"/>
            <p14:sldId id="277"/>
            <p14:sldId id="281"/>
            <p14:sldId id="279"/>
            <p14:sldId id="278"/>
            <p14:sldId id="280"/>
            <p14:sldId id="283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21"/>
            <p14:sldId id="322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28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4660"/>
  </p:normalViewPr>
  <p:slideViewPr>
    <p:cSldViewPr>
      <p:cViewPr varScale="1">
        <p:scale>
          <a:sx n="111" d="100"/>
          <a:sy n="111" d="100"/>
        </p:scale>
        <p:origin x="-1860" y="-78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908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3F378-0215-42A2-97F2-E89EFB375B10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37175" cy="4468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89083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8250" y="9431338"/>
            <a:ext cx="289083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5050E-789F-4C47-BBC0-377417A7DA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265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D13F3-F947-4440-9922-A0C73C0504AC}" type="datetime1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0560-6AA6-4E69-91C8-F87734AB7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B991F-F7AF-442B-BE50-7B9CD411717E}" type="datetime1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0560-6AA6-4E69-91C8-F87734AB7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A96F2-738A-4C31-8FB1-0B0E4D892FC5}" type="datetime1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0560-6AA6-4E69-91C8-F87734AB7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5EF13-58F7-4B7C-B59B-BA19FDACBB72}" type="datetime1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0560-6AA6-4E69-91C8-F87734AB7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F2AD9-75FE-4F1B-93F6-F203E48EC5BC}" type="datetime1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0560-6AA6-4E69-91C8-F87734AB7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2A49F-AF43-41C2-9D3B-4219B48EAD32}" type="datetime1">
              <a:rPr lang="ru-RU" smtClean="0"/>
              <a:pPr/>
              <a:t>26.01.2018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0560-6AA6-4E69-91C8-F87734AB7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FE88-25C5-4C87-811B-E4556040B62E}" type="datetime1">
              <a:rPr lang="ru-RU" smtClean="0"/>
              <a:pPr/>
              <a:t>26.01.2018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0560-6AA6-4E69-91C8-F87734AB7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CAAF0-9BCF-499C-BC18-A99AA1919A63}" type="datetime1">
              <a:rPr lang="ru-RU" smtClean="0"/>
              <a:pPr/>
              <a:t>26.01.2018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0560-6AA6-4E69-91C8-F87734AB7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8D7B2-D2A2-473E-B6F3-2F1C0BA6E746}" type="datetime1">
              <a:rPr lang="ru-RU" smtClean="0"/>
              <a:pPr/>
              <a:t>26.01.2018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0560-6AA6-4E69-91C8-F87734AB7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7E36D-9565-44D0-8C3A-A814AEB885AB}" type="datetime1">
              <a:rPr lang="ru-RU" smtClean="0"/>
              <a:pPr/>
              <a:t>26.01.2018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0560-6AA6-4E69-91C8-F87734AB7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0789A-BC37-4912-873D-8A6C70CB0631}" type="datetime1">
              <a:rPr lang="ru-RU" smtClean="0"/>
              <a:pPr/>
              <a:t>26.01.2018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0560-6AA6-4E69-91C8-F87734AB7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4FC40-9CF2-4B8E-9DC7-059A64486172}" type="datetime1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F0560-6AA6-4E69-91C8-F87734AB7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" y="0"/>
            <a:ext cx="9142925" cy="6857194"/>
          </a:xfrm>
          <a:prstGeom prst="rect">
            <a:avLst/>
          </a:prstGeom>
          <a:noFill/>
        </p:spPr>
      </p:pic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285750" y="5733256"/>
            <a:ext cx="8030666" cy="768127"/>
          </a:xfrm>
        </p:spPr>
        <p:txBody>
          <a:bodyPr>
            <a:noAutofit/>
          </a:bodyPr>
          <a:lstStyle/>
          <a:p>
            <a:pPr algn="l">
              <a:lnSpc>
                <a:spcPts val="2200"/>
              </a:lnSpc>
            </a:pPr>
            <a:r>
              <a:rPr lang="ru-RU" sz="1800" b="1" dirty="0" smtClean="0">
                <a:solidFill>
                  <a:srgbClr val="FF0000"/>
                </a:solidFill>
                <a:cs typeface="Arial" pitchFamily="34" charset="0"/>
              </a:rPr>
              <a:t>ЗАДАЧИ ПО НЕДВИЖИМОСТИ </a:t>
            </a:r>
            <a:r>
              <a:rPr lang="ru-RU" sz="1800" b="1" dirty="0" smtClean="0">
                <a:solidFill>
                  <a:srgbClr val="FF0000"/>
                </a:solidFill>
                <a:cs typeface="Arial" pitchFamily="34" charset="0"/>
              </a:rPr>
              <a:t>(220118)</a:t>
            </a:r>
            <a:endParaRPr lang="ru-RU" sz="1400" dirty="0" smtClean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pic>
        <p:nvPicPr>
          <p:cNvPr id="7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sp>
        <p:nvSpPr>
          <p:cNvPr id="2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500958" y="6357958"/>
            <a:ext cx="471462" cy="365125"/>
          </a:xfrm>
        </p:spPr>
        <p:txBody>
          <a:bodyPr/>
          <a:lstStyle/>
          <a:p>
            <a:pPr>
              <a:defRPr/>
            </a:pPr>
            <a:fld id="{EAE96F90-A236-480F-AD96-E60C8C93DD63}" type="slidenum">
              <a:rPr lang="ru-RU" sz="1600" b="1" smtClean="0"/>
              <a:pPr>
                <a:defRPr/>
              </a:pPr>
              <a:t>10</a:t>
            </a:fld>
            <a:endParaRPr lang="ru-RU" sz="1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5304" y="908720"/>
            <a:ext cx="859332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Задача 6</a:t>
            </a:r>
            <a:endParaRPr lang="ru-RU" dirty="0"/>
          </a:p>
          <a:p>
            <a:r>
              <a:rPr lang="ru-RU" dirty="0"/>
              <a:t>Чистый операционный доход от единого объекта недвижимости составляет 300 000 руб. в год. Затраты на замещение для улучшений с учетом износа и устареваний в текущих ценах составляют 600 000 руб., коэффициенты капитализации для земли и улучшений составляют 10% и 15% соответственно. Рассчитать земельную ренту для земельного участка.</a:t>
            </a:r>
          </a:p>
          <a:p>
            <a:r>
              <a:rPr lang="ru-RU" i="1" u="sng" dirty="0"/>
              <a:t>Подвох</a:t>
            </a:r>
            <a:endParaRPr lang="ru-RU" dirty="0"/>
          </a:p>
          <a:p>
            <a:r>
              <a:rPr lang="ru-RU" dirty="0"/>
              <a:t>Расчет на внимательность – нужно рассчитать ЧОД для земельного участка, поэтому в данном случае ставка капитализации для земли излишние данные.</a:t>
            </a:r>
          </a:p>
          <a:p>
            <a:r>
              <a:rPr lang="ru-RU" i="1" u="sng" dirty="0"/>
              <a:t>Решение</a:t>
            </a:r>
            <a:endParaRPr lang="ru-RU" dirty="0"/>
          </a:p>
          <a:p>
            <a:pPr lvl="0"/>
            <a:r>
              <a:rPr lang="ru-RU" dirty="0"/>
              <a:t>Определяем ЧОД от улучшений: 600 000 * 0,15 = 90 000 руб.</a:t>
            </a:r>
          </a:p>
          <a:p>
            <a:pPr lvl="0"/>
            <a:r>
              <a:rPr lang="ru-RU" dirty="0"/>
              <a:t>Определяем ЧОД для земельного участка: 300 000 – 90 000 = </a:t>
            </a:r>
            <a:r>
              <a:rPr lang="ru-RU" b="1" dirty="0"/>
              <a:t>210 000 руб</a:t>
            </a:r>
            <a:r>
              <a:rPr lang="ru-RU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05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pic>
        <p:nvPicPr>
          <p:cNvPr id="7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sp>
        <p:nvSpPr>
          <p:cNvPr id="2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500958" y="6357958"/>
            <a:ext cx="471462" cy="365125"/>
          </a:xfrm>
        </p:spPr>
        <p:txBody>
          <a:bodyPr/>
          <a:lstStyle/>
          <a:p>
            <a:pPr>
              <a:defRPr/>
            </a:pPr>
            <a:fld id="{EAE96F90-A236-480F-AD96-E60C8C93DD63}" type="slidenum">
              <a:rPr lang="ru-RU" sz="1600" b="1" smtClean="0"/>
              <a:pPr>
                <a:defRPr/>
              </a:pPr>
              <a:t>11</a:t>
            </a:fld>
            <a:endParaRPr lang="ru-RU" sz="1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908720"/>
            <a:ext cx="856895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Задача 7</a:t>
            </a:r>
            <a:endParaRPr lang="ru-RU" dirty="0"/>
          </a:p>
          <a:p>
            <a:r>
              <a:rPr lang="ru-RU" dirty="0"/>
              <a:t>Влияние общей площади на стоимость квартиры описывается зависимостью C = 500 – 2*S. Площадь аналога 70 </a:t>
            </a:r>
            <a:r>
              <a:rPr lang="ru-RU" dirty="0" err="1"/>
              <a:t>кв.м</a:t>
            </a:r>
            <a:r>
              <a:rPr lang="ru-RU" dirty="0"/>
              <a:t>., объекта оценки – 50 </a:t>
            </a:r>
            <a:r>
              <a:rPr lang="ru-RU" dirty="0" err="1"/>
              <a:t>кв.м</a:t>
            </a:r>
            <a:r>
              <a:rPr lang="ru-RU" dirty="0"/>
              <a:t>. Определить величину корректировки на разницу в площади (в процентах, с учетом знака).</a:t>
            </a:r>
          </a:p>
          <a:p>
            <a:r>
              <a:rPr lang="ru-RU" i="1" u="sng" dirty="0"/>
              <a:t>Подвох</a:t>
            </a:r>
            <a:endParaRPr lang="ru-RU" dirty="0"/>
          </a:p>
          <a:p>
            <a:r>
              <a:rPr lang="ru-RU" dirty="0"/>
              <a:t>Особых нет.</a:t>
            </a:r>
          </a:p>
          <a:p>
            <a:r>
              <a:rPr lang="ru-RU" i="1" u="sng" dirty="0"/>
              <a:t>Решение</a:t>
            </a:r>
            <a:endParaRPr lang="ru-RU" dirty="0"/>
          </a:p>
          <a:p>
            <a:pPr lvl="0"/>
            <a:r>
              <a:rPr lang="ru-RU" dirty="0"/>
              <a:t>Определяем показатель С для объекта оценки: 500 – 2 * 50 = 400</a:t>
            </a:r>
          </a:p>
          <a:p>
            <a:pPr lvl="0"/>
            <a:r>
              <a:rPr lang="ru-RU" dirty="0"/>
              <a:t>Определяем показатель С для аналога: 500 – 2 * 70 = 360</a:t>
            </a:r>
          </a:p>
          <a:p>
            <a:pPr lvl="0"/>
            <a:r>
              <a:rPr lang="ru-RU" dirty="0"/>
              <a:t>Определяем величину корректировки: 400 / 360 – 1 = 0,1111 или </a:t>
            </a:r>
            <a:r>
              <a:rPr lang="ru-RU" b="1" dirty="0"/>
              <a:t>11,11</a:t>
            </a:r>
            <a:r>
              <a:rPr lang="ru-RU" b="1" dirty="0" smtClean="0"/>
              <a:t>%</a:t>
            </a:r>
          </a:p>
          <a:p>
            <a:pPr lvl="0"/>
            <a:r>
              <a:rPr lang="ru-RU" b="1" i="1" dirty="0" smtClean="0"/>
              <a:t>Вариант</a:t>
            </a:r>
            <a:endParaRPr lang="ru-RU" b="1" i="1" dirty="0"/>
          </a:p>
          <a:p>
            <a:r>
              <a:rPr lang="ru-RU" dirty="0"/>
              <a:t>Влияние общей площади на стоимость квартиры описывается зависимостью C = 500 – 2*S. Даная зависимость определена на основе анализа квартир площадью 30-45 </a:t>
            </a:r>
            <a:r>
              <a:rPr lang="ru-RU" dirty="0" err="1"/>
              <a:t>кв.м</a:t>
            </a:r>
            <a:r>
              <a:rPr lang="ru-RU" dirty="0"/>
              <a:t>. Необходимо определить стоимость квартиры площадью 200 </a:t>
            </a:r>
            <a:r>
              <a:rPr lang="ru-RU" dirty="0" err="1"/>
              <a:t>кв.м</a:t>
            </a:r>
            <a:r>
              <a:rPr lang="ru-RU" dirty="0"/>
              <a:t>. </a:t>
            </a:r>
          </a:p>
          <a:p>
            <a:r>
              <a:rPr lang="ru-RU" dirty="0"/>
              <a:t>Варианты:</a:t>
            </a:r>
          </a:p>
          <a:p>
            <a:r>
              <a:rPr lang="ru-RU" dirty="0" smtClean="0"/>
              <a:t>1) 100</a:t>
            </a:r>
            <a:endParaRPr lang="ru-RU" dirty="0"/>
          </a:p>
          <a:p>
            <a:r>
              <a:rPr lang="ru-RU" dirty="0" smtClean="0"/>
              <a:t>2) 150</a:t>
            </a:r>
            <a:endParaRPr lang="ru-RU" dirty="0"/>
          </a:p>
          <a:p>
            <a:r>
              <a:rPr lang="ru-RU" dirty="0" smtClean="0"/>
              <a:t>3) 125</a:t>
            </a:r>
            <a:endParaRPr lang="ru-RU" dirty="0"/>
          </a:p>
          <a:p>
            <a:r>
              <a:rPr lang="ru-RU" dirty="0"/>
              <a:t>4</a:t>
            </a:r>
            <a:r>
              <a:rPr lang="ru-RU" dirty="0" smtClean="0"/>
              <a:t>) Недостаточно </a:t>
            </a:r>
            <a:r>
              <a:rPr lang="ru-RU" dirty="0"/>
              <a:t>данных </a:t>
            </a:r>
          </a:p>
        </p:txBody>
      </p:sp>
    </p:spTree>
    <p:extLst>
      <p:ext uri="{BB962C8B-B14F-4D97-AF65-F5344CB8AC3E}">
        <p14:creationId xmlns:p14="http://schemas.microsoft.com/office/powerpoint/2010/main" val="183738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pic>
        <p:nvPicPr>
          <p:cNvPr id="7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sp>
        <p:nvSpPr>
          <p:cNvPr id="2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500958" y="6357958"/>
            <a:ext cx="471462" cy="365125"/>
          </a:xfrm>
        </p:spPr>
        <p:txBody>
          <a:bodyPr/>
          <a:lstStyle/>
          <a:p>
            <a:pPr>
              <a:defRPr/>
            </a:pPr>
            <a:fld id="{EAE96F90-A236-480F-AD96-E60C8C93DD63}" type="slidenum">
              <a:rPr lang="ru-RU" sz="1600" b="1" smtClean="0"/>
              <a:pPr>
                <a:defRPr/>
              </a:pPr>
              <a:t>12</a:t>
            </a:fld>
            <a:endParaRPr lang="ru-RU" sz="1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908720"/>
            <a:ext cx="85689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Задача 8</a:t>
            </a:r>
            <a:endParaRPr lang="ru-RU" dirty="0"/>
          </a:p>
          <a:p>
            <a:r>
              <a:rPr lang="ru-RU" dirty="0"/>
              <a:t>Оценить здание с дебаркадером. Площадь здания 1 000 </a:t>
            </a:r>
            <a:r>
              <a:rPr lang="ru-RU" dirty="0" err="1"/>
              <a:t>кв.м</a:t>
            </a:r>
            <a:r>
              <a:rPr lang="ru-RU" dirty="0"/>
              <a:t> (без учета дебаркадера). Есть сведения о цене продажи здания-аналога без дебаркадера- 40 000 руб./</a:t>
            </a:r>
            <a:r>
              <a:rPr lang="ru-RU" dirty="0" err="1"/>
              <a:t>кв.м</a:t>
            </a:r>
            <a:r>
              <a:rPr lang="ru-RU" dirty="0"/>
              <a:t>. Цены в районе расположения аналога выше на 25%. Стоимость дебаркадера 50 000 руб. По условию задачи первой вносится относительная корректировка. Иные корректировки не требуются.</a:t>
            </a:r>
          </a:p>
          <a:p>
            <a:r>
              <a:rPr lang="ru-RU" i="1" u="sng" dirty="0"/>
              <a:t>Подвох</a:t>
            </a:r>
            <a:endParaRPr lang="ru-RU" dirty="0"/>
          </a:p>
          <a:p>
            <a:r>
              <a:rPr lang="ru-RU" dirty="0"/>
              <a:t>Запутывание с относительной корректировкой – как ее рассчитать или использовать ту, что дана?</a:t>
            </a:r>
          </a:p>
          <a:p>
            <a:r>
              <a:rPr lang="ru-RU" i="1" u="sng" dirty="0"/>
              <a:t>Решение</a:t>
            </a:r>
            <a:endParaRPr lang="ru-RU" dirty="0"/>
          </a:p>
          <a:p>
            <a:pPr lvl="0"/>
            <a:r>
              <a:rPr lang="ru-RU" dirty="0"/>
              <a:t>Определяем стоимость здания без дебаркадера в районе расположения объекта оценки: 40 000 руб. * 1/(1+0,25) = 40 000 * 0,8 = 32 000 руб. * 1 000 </a:t>
            </a:r>
            <a:r>
              <a:rPr lang="ru-RU" dirty="0" err="1"/>
              <a:t>кв.м</a:t>
            </a:r>
            <a:r>
              <a:rPr lang="ru-RU" dirty="0"/>
              <a:t> = 32 000 000 руб.</a:t>
            </a:r>
          </a:p>
          <a:p>
            <a:pPr lvl="0"/>
            <a:r>
              <a:rPr lang="ru-RU" dirty="0"/>
              <a:t>Определяем стоимость объекта оценки с дебаркадером: 32 000 000 + 50 000 = </a:t>
            </a:r>
            <a:r>
              <a:rPr lang="ru-RU" b="1" dirty="0"/>
              <a:t>32 050 000 руб.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626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pic>
        <p:nvPicPr>
          <p:cNvPr id="7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sp>
        <p:nvSpPr>
          <p:cNvPr id="2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500958" y="6357958"/>
            <a:ext cx="471462" cy="365125"/>
          </a:xfrm>
        </p:spPr>
        <p:txBody>
          <a:bodyPr/>
          <a:lstStyle/>
          <a:p>
            <a:pPr>
              <a:defRPr/>
            </a:pPr>
            <a:fld id="{EAE96F90-A236-480F-AD96-E60C8C93DD63}" type="slidenum">
              <a:rPr lang="ru-RU" sz="1600" b="1" smtClean="0"/>
              <a:pPr>
                <a:defRPr/>
              </a:pPr>
              <a:t>13</a:t>
            </a:fld>
            <a:endParaRPr lang="ru-RU" sz="1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908720"/>
            <a:ext cx="85689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Задача 9</a:t>
            </a:r>
            <a:endParaRPr lang="ru-RU" dirty="0"/>
          </a:p>
          <a:p>
            <a:r>
              <a:rPr lang="ru-RU" dirty="0"/>
              <a:t>Ставка аренды уменьшилась с 500 руб. за </a:t>
            </a:r>
            <a:r>
              <a:rPr lang="ru-RU" dirty="0" err="1"/>
              <a:t>кв.м</a:t>
            </a:r>
            <a:r>
              <a:rPr lang="ru-RU" dirty="0"/>
              <a:t> в год до 400руб. за </a:t>
            </a:r>
            <a:r>
              <a:rPr lang="ru-RU" dirty="0" err="1"/>
              <a:t>кв.м</a:t>
            </a:r>
            <a:r>
              <a:rPr lang="ru-RU" dirty="0"/>
              <a:t> в год для единого объекта недвижимости из-за плохой экологии. Площадь единого объекта недвижимости 1 000 </a:t>
            </a:r>
            <a:r>
              <a:rPr lang="ru-RU" dirty="0" err="1"/>
              <a:t>кв.м</a:t>
            </a:r>
            <a:r>
              <a:rPr lang="ru-RU" dirty="0"/>
              <a:t>. Ставка капитализации для объектов аналогов 10%. Определить величину внешнего устаревания здания, если доля земельного участка в едином объекте недвижимости составляет 0,5. </a:t>
            </a:r>
          </a:p>
          <a:p>
            <a:r>
              <a:rPr lang="ru-RU" i="1" u="sng" dirty="0"/>
              <a:t>Подвох</a:t>
            </a:r>
            <a:endParaRPr lang="ru-RU" dirty="0"/>
          </a:p>
          <a:p>
            <a:r>
              <a:rPr lang="ru-RU" dirty="0"/>
              <a:t>Поскольку расчет внешнего устаревания редко встречается в оценочной практике, проверка знания методов его расчета. </a:t>
            </a:r>
          </a:p>
          <a:p>
            <a:r>
              <a:rPr lang="ru-RU" i="1" u="sng" dirty="0"/>
              <a:t>Решение</a:t>
            </a:r>
            <a:endParaRPr lang="ru-RU" dirty="0"/>
          </a:p>
          <a:p>
            <a:pPr lvl="0"/>
            <a:r>
              <a:rPr lang="ru-RU" dirty="0"/>
              <a:t>Определяем потери в арендной плате за год единого объекта недвижимости: (500 – 400) * 1 000 </a:t>
            </a:r>
            <a:r>
              <a:rPr lang="ru-RU" dirty="0" err="1"/>
              <a:t>кв.м</a:t>
            </a:r>
            <a:r>
              <a:rPr lang="ru-RU" dirty="0"/>
              <a:t> = 100 000 руб.</a:t>
            </a:r>
          </a:p>
          <a:p>
            <a:pPr lvl="0"/>
            <a:r>
              <a:rPr lang="ru-RU" dirty="0"/>
              <a:t>Определяем величину внешнего устаревания для ЕОН: 100 000 / 0,1 = 1 000 000 руб.</a:t>
            </a:r>
          </a:p>
          <a:p>
            <a:pPr lvl="0"/>
            <a:r>
              <a:rPr lang="ru-RU" dirty="0"/>
              <a:t>Определяем величину внешнего устаревания для улучшений: 1 000 000 * 0,5 = </a:t>
            </a:r>
            <a:r>
              <a:rPr lang="ru-RU" b="1" dirty="0"/>
              <a:t>500 000 руб.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850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pic>
        <p:nvPicPr>
          <p:cNvPr id="7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sp>
        <p:nvSpPr>
          <p:cNvPr id="2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500958" y="6357958"/>
            <a:ext cx="471462" cy="365125"/>
          </a:xfrm>
        </p:spPr>
        <p:txBody>
          <a:bodyPr/>
          <a:lstStyle/>
          <a:p>
            <a:pPr>
              <a:defRPr/>
            </a:pPr>
            <a:fld id="{EAE96F90-A236-480F-AD96-E60C8C93DD63}" type="slidenum">
              <a:rPr lang="ru-RU" sz="1600" b="1" smtClean="0"/>
              <a:pPr>
                <a:defRPr/>
              </a:pPr>
              <a:t>14</a:t>
            </a:fld>
            <a:endParaRPr lang="ru-RU" sz="1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980728"/>
            <a:ext cx="85689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Задача 10</a:t>
            </a:r>
            <a:endParaRPr lang="ru-RU" dirty="0"/>
          </a:p>
          <a:p>
            <a:r>
              <a:rPr lang="ru-RU" dirty="0"/>
              <a:t>Определите рыночную стоимость гостиницы 4 звезды с чистым операционным доходом 100 000 руб. в год. На рынке были подобраны аналоги: аналог 1 - гостиница 4 звезды стоимостью 1 200 000 руб. и годовым чистым операционным доходом 140 000 руб.; аналог 2 - гостиница 3 звезды стоимостью 1 400 000 руб. и годовым чистым операционным доходом 160 000 руб.</a:t>
            </a:r>
          </a:p>
          <a:p>
            <a:r>
              <a:rPr lang="ru-RU" i="1" u="sng" dirty="0"/>
              <a:t>Подвох</a:t>
            </a:r>
            <a:endParaRPr lang="ru-RU" dirty="0"/>
          </a:p>
          <a:p>
            <a:r>
              <a:rPr lang="ru-RU" dirty="0"/>
              <a:t>Кроется в том, какую ставку капитализации выбрать – среднюю или только для 4-х звездной гостиницы? </a:t>
            </a:r>
          </a:p>
          <a:p>
            <a:r>
              <a:rPr lang="ru-RU" i="1" u="sng" dirty="0"/>
              <a:t>Решение</a:t>
            </a:r>
            <a:endParaRPr lang="ru-RU" dirty="0"/>
          </a:p>
          <a:p>
            <a:pPr lvl="0"/>
            <a:r>
              <a:rPr lang="ru-RU" dirty="0"/>
              <a:t>Определяем ставку капитализации для 4-х звездной гостиницы: 140 000 / 1 200 000 = 0,1167 или 11,67%</a:t>
            </a:r>
          </a:p>
          <a:p>
            <a:pPr lvl="0"/>
            <a:r>
              <a:rPr lang="ru-RU" dirty="0"/>
              <a:t>Определяем стоимость объекта оценки: 100 000 / 0,1167 = </a:t>
            </a:r>
            <a:r>
              <a:rPr lang="ru-RU" b="1" dirty="0"/>
              <a:t>856 898 руб..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009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pic>
        <p:nvPicPr>
          <p:cNvPr id="7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sp>
        <p:nvSpPr>
          <p:cNvPr id="2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500958" y="6357958"/>
            <a:ext cx="471462" cy="365125"/>
          </a:xfrm>
        </p:spPr>
        <p:txBody>
          <a:bodyPr/>
          <a:lstStyle/>
          <a:p>
            <a:pPr>
              <a:defRPr/>
            </a:pPr>
            <a:fld id="{EAE96F90-A236-480F-AD96-E60C8C93DD63}" type="slidenum">
              <a:rPr lang="ru-RU" sz="1600" b="1" smtClean="0"/>
              <a:pPr>
                <a:defRPr/>
              </a:pPr>
              <a:t>15</a:t>
            </a:fld>
            <a:endParaRPr lang="ru-RU" sz="1600" b="1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H="1">
            <a:off x="1273345" y="2277833"/>
            <a:ext cx="132602" cy="397801"/>
          </a:xfrm>
          <a:prstGeom prst="line">
            <a:avLst/>
          </a:prstGeom>
          <a:ln w="12700" cap="sq">
            <a:solidFill>
              <a:schemeClr val="bg1">
                <a:lumMod val="8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79512" y="980728"/>
            <a:ext cx="86409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Задача 11</a:t>
            </a:r>
            <a:endParaRPr lang="ru-RU" dirty="0"/>
          </a:p>
          <a:p>
            <a:r>
              <a:rPr lang="ru-RU" dirty="0"/>
              <a:t>Рассчитать стоимость единого объекта недвижимости в составе: коттедж и земельный участок, если известно, что аналог был продан за 1 000 000 руб., но его площадь больше на 40 </a:t>
            </a:r>
            <a:r>
              <a:rPr lang="ru-RU" dirty="0" err="1"/>
              <a:t>кв.м</a:t>
            </a:r>
            <a:r>
              <a:rPr lang="ru-RU" dirty="0"/>
              <a:t> и у этого аналога был гараж. Наличие гаража увеличивает стоимость на 100 000 руб., каждый </a:t>
            </a:r>
            <a:r>
              <a:rPr lang="ru-RU" dirty="0" err="1"/>
              <a:t>кв.м</a:t>
            </a:r>
            <a:r>
              <a:rPr lang="ru-RU" dirty="0"/>
              <a:t> общей площади  увеличивает стоимость на 8 000 руб. </a:t>
            </a:r>
          </a:p>
          <a:p>
            <a:r>
              <a:rPr lang="ru-RU" i="1" u="sng" dirty="0"/>
              <a:t>Подвох</a:t>
            </a:r>
            <a:endParaRPr lang="ru-RU" dirty="0"/>
          </a:p>
          <a:p>
            <a:r>
              <a:rPr lang="ru-RU" dirty="0"/>
              <a:t>Расчет на установление знаков корректировки.</a:t>
            </a:r>
          </a:p>
          <a:p>
            <a:r>
              <a:rPr lang="ru-RU" i="1" u="sng" dirty="0"/>
              <a:t>Решение</a:t>
            </a:r>
            <a:endParaRPr lang="ru-RU" dirty="0"/>
          </a:p>
          <a:p>
            <a:pPr lvl="0"/>
            <a:r>
              <a:rPr lang="ru-RU" dirty="0"/>
              <a:t>Определяем корректировку на площадь: 8 000 руб. * 40 </a:t>
            </a:r>
            <a:r>
              <a:rPr lang="ru-RU" dirty="0" err="1"/>
              <a:t>кв.м</a:t>
            </a:r>
            <a:r>
              <a:rPr lang="ru-RU" dirty="0"/>
              <a:t> = 320 000 руб.</a:t>
            </a:r>
          </a:p>
          <a:p>
            <a:pPr lvl="0"/>
            <a:r>
              <a:rPr lang="ru-RU" dirty="0"/>
              <a:t>Определяем стоимость объекта оценки: 1 000 000 – 320 000 – 100 000 = </a:t>
            </a:r>
            <a:r>
              <a:rPr lang="ru-RU" b="1" dirty="0"/>
              <a:t>580 000 руб.</a:t>
            </a:r>
            <a:endParaRPr lang="ru-RU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87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pic>
        <p:nvPicPr>
          <p:cNvPr id="7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sp>
        <p:nvSpPr>
          <p:cNvPr id="2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500958" y="6357958"/>
            <a:ext cx="471462" cy="365125"/>
          </a:xfrm>
        </p:spPr>
        <p:txBody>
          <a:bodyPr/>
          <a:lstStyle/>
          <a:p>
            <a:pPr>
              <a:defRPr/>
            </a:pPr>
            <a:fld id="{EAE96F90-A236-480F-AD96-E60C8C93DD63}" type="slidenum">
              <a:rPr lang="ru-RU" sz="1600" b="1" smtClean="0"/>
              <a:pPr>
                <a:defRPr/>
              </a:pPr>
              <a:t>16</a:t>
            </a:fld>
            <a:endParaRPr lang="ru-RU" sz="16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980727"/>
            <a:ext cx="85689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Задача 12</a:t>
            </a:r>
            <a:endParaRPr lang="ru-RU" dirty="0"/>
          </a:p>
          <a:p>
            <a:pPr algn="just"/>
            <a:r>
              <a:rPr lang="ru-RU" dirty="0"/>
              <a:t>Рассчитать ставку дисконтирования, номинированную в рублях, в качестве безрисковой взять доходность облигаций. </a:t>
            </a:r>
            <a:r>
              <a:rPr lang="ru-RU" dirty="0" err="1"/>
              <a:t>Безрисковая</a:t>
            </a:r>
            <a:r>
              <a:rPr lang="ru-RU" dirty="0"/>
              <a:t> доходность ОФЗ - 3,1%, валютная доходность  - 3,5%, премия за риск-вложения  и премия за инвестиционный менеджмент – </a:t>
            </a:r>
            <a:r>
              <a:rPr lang="ru-RU" dirty="0" smtClean="0"/>
              <a:t>по 2,5</a:t>
            </a:r>
            <a:r>
              <a:rPr lang="ru-RU" dirty="0"/>
              <a:t>%.  Срок экспозиции – 4 месяца. </a:t>
            </a:r>
          </a:p>
          <a:p>
            <a:pPr algn="just"/>
            <a:r>
              <a:rPr lang="ru-RU" i="1" u="sng" dirty="0"/>
              <a:t>Подвох</a:t>
            </a:r>
            <a:endParaRPr lang="ru-RU" dirty="0"/>
          </a:p>
          <a:p>
            <a:pPr algn="just"/>
            <a:r>
              <a:rPr lang="ru-RU" dirty="0"/>
              <a:t>Доходность каких облигаций использовать?.</a:t>
            </a:r>
          </a:p>
          <a:p>
            <a:pPr algn="just"/>
            <a:r>
              <a:rPr lang="ru-RU" i="1" u="sng" dirty="0"/>
              <a:t>Решение</a:t>
            </a:r>
            <a:endParaRPr lang="ru-RU" dirty="0"/>
          </a:p>
          <a:p>
            <a:pPr lvl="0" algn="just"/>
            <a:r>
              <a:rPr lang="ru-RU" dirty="0"/>
              <a:t>Поскольку ставку дисконтирования </a:t>
            </a:r>
            <a:r>
              <a:rPr lang="ru-RU" dirty="0" err="1"/>
              <a:t>д.б</a:t>
            </a:r>
            <a:r>
              <a:rPr lang="ru-RU" dirty="0"/>
              <a:t>. номинирована в рублях, выбираем в качестве безрисковой ставки доходность ОФЗ.</a:t>
            </a:r>
          </a:p>
          <a:p>
            <a:pPr lvl="0" algn="just"/>
            <a:r>
              <a:rPr lang="ru-RU" dirty="0"/>
              <a:t>Определяем премию за низкую ликвидность: 3,1% * 4/12 = 1,03%</a:t>
            </a:r>
          </a:p>
          <a:p>
            <a:pPr lvl="0" algn="just"/>
            <a:r>
              <a:rPr lang="ru-RU" dirty="0"/>
              <a:t>Определяем ставку дисконтирования: 3,1% + 2,5% + 1,03% + 2,5% </a:t>
            </a:r>
            <a:r>
              <a:rPr lang="ru-RU" b="1" dirty="0"/>
              <a:t>= 9,13%</a:t>
            </a:r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515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pic>
        <p:nvPicPr>
          <p:cNvPr id="7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100424"/>
              </p:ext>
            </p:extLst>
          </p:nvPr>
        </p:nvGraphicFramePr>
        <p:xfrm>
          <a:off x="683568" y="764704"/>
          <a:ext cx="792088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0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2400" b="1" u="non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Типовые</a:t>
                      </a:r>
                      <a:r>
                        <a:rPr lang="ru-RU" sz="2400" b="1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задачи по оценке недвижимости</a:t>
                      </a:r>
                      <a:endParaRPr lang="ru-RU" sz="24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500958" y="6357958"/>
            <a:ext cx="471462" cy="365125"/>
          </a:xfrm>
        </p:spPr>
        <p:txBody>
          <a:bodyPr/>
          <a:lstStyle/>
          <a:p>
            <a:pPr>
              <a:defRPr/>
            </a:pPr>
            <a:fld id="{EAE96F90-A236-480F-AD96-E60C8C93DD63}" type="slidenum">
              <a:rPr lang="ru-RU" sz="1600" b="1" smtClean="0"/>
              <a:pPr>
                <a:defRPr/>
              </a:pPr>
              <a:t>17</a:t>
            </a:fld>
            <a:endParaRPr lang="ru-RU" sz="1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0391" y="1268760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/>
              <a:t>Задача </a:t>
            </a:r>
            <a:r>
              <a:rPr lang="ru-RU" b="1" u="sng" dirty="0" smtClean="0"/>
              <a:t>13</a:t>
            </a:r>
            <a:endParaRPr lang="ru-RU" dirty="0"/>
          </a:p>
          <a:p>
            <a:pPr algn="just"/>
            <a:r>
              <a:rPr lang="ru-RU" dirty="0"/>
              <a:t>Подземный резервуар из нержавеющей стали, зарегистрированный как недвижимость, объемом 30 кубометров, массой 8 тонн. Стоимость изготовления металлоконструкций резервуара из углеродистой стали - 10 рублей килограмм. Стоимость изготовления металлоконструкций резервуара из нержавеющей стали – 18 рублей килограмм. Стоимость доставки составляет 5% от стоимости металлоконструкций. Стоимость монтажа для надземных металлических резервуаров составляет 150% от стоимости металлоконструкций резервуара. Стоимость монтажа для надземных железобетонных и подземных металлических резервуаров составляет 200% от стоимости металлоконструкций резервуара. Для установки подземного резервуара необходимо вырыть котлован. Стоимость котлована – 1 000 рублей за кубометр. Нормативный срок службы – 20 лет. Оставшийся срок службы – 15 лет. Хронологический возраст – 3 года.</a:t>
            </a:r>
          </a:p>
          <a:p>
            <a:pPr algn="just"/>
            <a:r>
              <a:rPr lang="ru-RU" dirty="0"/>
              <a:t>Рассчитать рыночную стоимость резервуара.</a:t>
            </a:r>
          </a:p>
          <a:p>
            <a:pPr algn="just"/>
            <a:r>
              <a:rPr lang="ru-RU" i="1" u="sng" dirty="0"/>
              <a:t>Подвох</a:t>
            </a:r>
            <a:endParaRPr lang="ru-RU" dirty="0"/>
          </a:p>
          <a:p>
            <a:pPr algn="just"/>
            <a:r>
              <a:rPr lang="ru-RU" dirty="0"/>
              <a:t>Много излишних данных.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pic>
        <p:nvPicPr>
          <p:cNvPr id="7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sp>
        <p:nvSpPr>
          <p:cNvPr id="2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500958" y="6357958"/>
            <a:ext cx="471462" cy="365125"/>
          </a:xfrm>
        </p:spPr>
        <p:txBody>
          <a:bodyPr/>
          <a:lstStyle/>
          <a:p>
            <a:pPr>
              <a:defRPr/>
            </a:pPr>
            <a:fld id="{EAE96F90-A236-480F-AD96-E60C8C93DD63}" type="slidenum">
              <a:rPr lang="ru-RU" sz="1600" b="1" smtClean="0"/>
              <a:pPr>
                <a:defRPr/>
              </a:pPr>
              <a:t>18</a:t>
            </a:fld>
            <a:endParaRPr lang="ru-RU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457203" y="908720"/>
                <a:ext cx="8352928" cy="4097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i="1" u="sng" dirty="0" smtClean="0"/>
                  <a:t>Решение</a:t>
                </a:r>
                <a:endParaRPr lang="ru-RU" i="1" dirty="0"/>
              </a:p>
              <a:p>
                <a:pPr lvl="0"/>
                <a:r>
                  <a:rPr lang="ru-RU" dirty="0" smtClean="0"/>
                  <a:t>1. Определяем </a:t>
                </a:r>
                <a:r>
                  <a:rPr lang="ru-RU" dirty="0"/>
                  <a:t>стоимость металлоконструкций: 18 руб. х 8 000 кг =144 000 рублей</a:t>
                </a:r>
              </a:p>
              <a:p>
                <a:pPr lvl="0"/>
                <a:r>
                  <a:rPr lang="ru-RU" dirty="0" smtClean="0"/>
                  <a:t>2. Определяем </a:t>
                </a:r>
                <a:r>
                  <a:rPr lang="ru-RU" dirty="0"/>
                  <a:t>стоимость доставки (5% от стоимости металлоконструкций): </a:t>
                </a:r>
              </a:p>
              <a:p>
                <a:r>
                  <a:rPr lang="ru-RU" dirty="0"/>
                  <a:t> 144 000 руб.х5%= 7 200 рублей </a:t>
                </a:r>
              </a:p>
              <a:p>
                <a:pPr lvl="0"/>
                <a:r>
                  <a:rPr lang="ru-RU" dirty="0" smtClean="0"/>
                  <a:t>3. Определяем </a:t>
                </a:r>
                <a:r>
                  <a:rPr lang="ru-RU" dirty="0"/>
                  <a:t>стоимость монтажа металлоконструкций: 144 000 руб.х200%=288 000 рублей</a:t>
                </a:r>
              </a:p>
              <a:p>
                <a:pPr lvl="0"/>
                <a:r>
                  <a:rPr lang="ru-RU" dirty="0" smtClean="0"/>
                  <a:t>4. Определяем </a:t>
                </a:r>
                <a:r>
                  <a:rPr lang="ru-RU" dirty="0"/>
                  <a:t>стоимость котлована: 1 000 руб. х 30 </a:t>
                </a:r>
                <a:r>
                  <a:rPr lang="ru-RU" dirty="0" err="1"/>
                  <a:t>куб.м</a:t>
                </a:r>
                <a:r>
                  <a:rPr lang="ru-RU" dirty="0"/>
                  <a:t>= 30 000 рублей</a:t>
                </a:r>
              </a:p>
              <a:p>
                <a:pPr lvl="0"/>
                <a:r>
                  <a:rPr lang="ru-RU" dirty="0" smtClean="0"/>
                  <a:t>6. Определяем </a:t>
                </a:r>
                <a:r>
                  <a:rPr lang="ru-RU" dirty="0"/>
                  <a:t>стоимость воспроизводства:</a:t>
                </a:r>
              </a:p>
              <a:p>
                <a:r>
                  <a:rPr lang="ru-RU" dirty="0"/>
                  <a:t>144 000 + 288 000 + 7 200 + 30 000=469 200 рублей</a:t>
                </a:r>
              </a:p>
              <a:p>
                <a:pPr lvl="0"/>
                <a:r>
                  <a:rPr lang="ru-RU" dirty="0" smtClean="0"/>
                  <a:t>7. Определяем </a:t>
                </a:r>
                <a:r>
                  <a:rPr lang="ru-RU" dirty="0"/>
                  <a:t>эффективный </a:t>
                </a:r>
                <a:r>
                  <a:rPr lang="ru-RU" dirty="0" smtClean="0"/>
                  <a:t>возраст и износ:</a:t>
                </a:r>
                <a:endParaRPr lang="ru-RU" dirty="0"/>
              </a:p>
              <a:p>
                <a:r>
                  <a:rPr lang="ru-RU" dirty="0"/>
                  <a:t>20  – 15  = 5 лет</a:t>
                </a:r>
              </a:p>
              <a:p>
                <a:pPr lvl="0"/>
                <a:r>
                  <a:rPr lang="ru-RU" dirty="0"/>
                  <a:t>Определяем износ: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20</m:t>
                        </m:r>
                      </m:den>
                    </m:f>
                  </m:oMath>
                </a14:m>
                <a:r>
                  <a:rPr lang="ru-RU" dirty="0"/>
                  <a:t>= 25%</a:t>
                </a:r>
              </a:p>
              <a:p>
                <a:r>
                  <a:rPr lang="ru-RU" dirty="0"/>
                  <a:t>8.Стоимость резервуара: 469 200руб.х(100% – 25%) = 351 900 рублей</a:t>
                </a:r>
              </a:p>
              <a:p>
                <a:pPr algn="just"/>
                <a:endParaRPr lang="ru-RU" dirty="0" smtClean="0"/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3" y="908720"/>
                <a:ext cx="8352928" cy="409753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584" t="-7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215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pic>
        <p:nvPicPr>
          <p:cNvPr id="7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sp>
        <p:nvSpPr>
          <p:cNvPr id="2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500958" y="6357958"/>
            <a:ext cx="471462" cy="365125"/>
          </a:xfrm>
        </p:spPr>
        <p:txBody>
          <a:bodyPr/>
          <a:lstStyle/>
          <a:p>
            <a:pPr>
              <a:defRPr/>
            </a:pPr>
            <a:fld id="{EAE96F90-A236-480F-AD96-E60C8C93DD63}" type="slidenum">
              <a:rPr lang="ru-RU" sz="1600" b="1" smtClean="0"/>
              <a:pPr>
                <a:defRPr/>
              </a:pPr>
              <a:t>19</a:t>
            </a:fld>
            <a:endParaRPr lang="ru-RU" sz="16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57203" y="908720"/>
            <a:ext cx="835292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Задача 14</a:t>
            </a:r>
            <a:endParaRPr lang="ru-RU" dirty="0"/>
          </a:p>
          <a:p>
            <a:pPr algn="just"/>
            <a:r>
              <a:rPr lang="ru-RU" dirty="0"/>
              <a:t>Дан свободный земельный участок. Есть два варианта возможного его использования.</a:t>
            </a:r>
          </a:p>
          <a:p>
            <a:pPr algn="just"/>
            <a:r>
              <a:rPr lang="ru-RU" i="1" u="sng" dirty="0"/>
              <a:t>1 вариант использования.</a:t>
            </a:r>
            <a:r>
              <a:rPr lang="ru-RU" dirty="0"/>
              <a:t> Строительство офисного здания. </a:t>
            </a:r>
          </a:p>
          <a:p>
            <a:pPr algn="just"/>
            <a:r>
              <a:rPr lang="ru-RU" dirty="0"/>
              <a:t>Общая площадь – 5 000 </a:t>
            </a:r>
            <a:r>
              <a:rPr lang="ru-RU" dirty="0" err="1"/>
              <a:t>кв.м</a:t>
            </a:r>
            <a:r>
              <a:rPr lang="ru-RU" dirty="0"/>
              <a:t>. </a:t>
            </a:r>
          </a:p>
          <a:p>
            <a:pPr algn="just"/>
            <a:r>
              <a:rPr lang="ru-RU" dirty="0" err="1"/>
              <a:t>Арендопригодная</a:t>
            </a:r>
            <a:r>
              <a:rPr lang="ru-RU" dirty="0"/>
              <a:t> площадь – 4 500 </a:t>
            </a:r>
            <a:r>
              <a:rPr lang="ru-RU" dirty="0" err="1"/>
              <a:t>кв.м</a:t>
            </a:r>
            <a:r>
              <a:rPr lang="ru-RU" dirty="0"/>
              <a:t>. </a:t>
            </a:r>
          </a:p>
          <a:p>
            <a:pPr algn="just"/>
            <a:r>
              <a:rPr lang="ru-RU" dirty="0"/>
              <a:t>Ставка аренды – 10 000 рублей за 1 </a:t>
            </a:r>
            <a:r>
              <a:rPr lang="ru-RU" dirty="0" err="1"/>
              <a:t>кв.м</a:t>
            </a:r>
            <a:r>
              <a:rPr lang="ru-RU" dirty="0"/>
              <a:t>. в год. </a:t>
            </a:r>
          </a:p>
          <a:p>
            <a:pPr algn="just"/>
            <a:r>
              <a:rPr lang="ru-RU" dirty="0"/>
              <a:t>Заполняемость 90%. </a:t>
            </a:r>
          </a:p>
          <a:p>
            <a:pPr algn="just"/>
            <a:r>
              <a:rPr lang="ru-RU" dirty="0"/>
              <a:t>Операционные расходы – 1 500 рублей в год за 1 </a:t>
            </a:r>
            <a:r>
              <a:rPr lang="ru-RU" dirty="0" err="1"/>
              <a:t>кв.м</a:t>
            </a:r>
            <a:r>
              <a:rPr lang="ru-RU" dirty="0"/>
              <a:t>. арендуемой площади </a:t>
            </a:r>
          </a:p>
          <a:p>
            <a:pPr algn="just"/>
            <a:r>
              <a:rPr lang="ru-RU" dirty="0"/>
              <a:t>Ставка капитализации – 12%. </a:t>
            </a:r>
          </a:p>
          <a:p>
            <a:pPr algn="just"/>
            <a:r>
              <a:rPr lang="ru-RU" dirty="0"/>
              <a:t>Прибыль предпринимателя – 15% от итоговой  рыночной стоимости здания. </a:t>
            </a:r>
          </a:p>
          <a:p>
            <a:pPr algn="just"/>
            <a:r>
              <a:rPr lang="ru-RU" dirty="0"/>
              <a:t>Затраты на </a:t>
            </a:r>
            <a:r>
              <a:rPr lang="ru-RU" dirty="0" err="1"/>
              <a:t>девелопмент</a:t>
            </a:r>
            <a:r>
              <a:rPr lang="ru-RU" dirty="0"/>
              <a:t> и продажу  - 30 000 рублей за 1 </a:t>
            </a:r>
            <a:r>
              <a:rPr lang="ru-RU" dirty="0" err="1"/>
              <a:t>кв.м</a:t>
            </a:r>
            <a:r>
              <a:rPr lang="ru-RU" dirty="0"/>
              <a:t>. общей площади здания.</a:t>
            </a:r>
          </a:p>
          <a:p>
            <a:pPr algn="just"/>
            <a:r>
              <a:rPr lang="ru-RU" i="1" u="sng" dirty="0"/>
              <a:t>2 вариант использования. </a:t>
            </a:r>
            <a:r>
              <a:rPr lang="ru-RU" dirty="0"/>
              <a:t>Строительство многоквартирного дома.</a:t>
            </a:r>
          </a:p>
          <a:p>
            <a:pPr algn="just"/>
            <a:r>
              <a:rPr lang="ru-RU" dirty="0"/>
              <a:t>Общая площадь – 5 000 </a:t>
            </a:r>
            <a:r>
              <a:rPr lang="ru-RU" dirty="0" err="1"/>
              <a:t>кв.м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Общая площадь пригодная к продаже (общая площадь квартир) – 4 000 </a:t>
            </a:r>
            <a:r>
              <a:rPr lang="ru-RU" dirty="0" err="1"/>
              <a:t>кв.м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Продажная стоимость квартир  - 90 000 руб. за 1 </a:t>
            </a:r>
            <a:r>
              <a:rPr lang="ru-RU" dirty="0" err="1"/>
              <a:t>кв.м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Затраты на </a:t>
            </a:r>
            <a:r>
              <a:rPr lang="ru-RU" dirty="0" err="1"/>
              <a:t>девелопмент</a:t>
            </a:r>
            <a:r>
              <a:rPr lang="ru-RU" dirty="0"/>
              <a:t> и продажу  - 45 000 рублей за 1 </a:t>
            </a:r>
            <a:r>
              <a:rPr lang="ru-RU" dirty="0" err="1"/>
              <a:t>кв.м</a:t>
            </a:r>
            <a:r>
              <a:rPr lang="ru-RU" dirty="0"/>
              <a:t>. общей площади всего дома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354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pic>
        <p:nvPicPr>
          <p:cNvPr id="7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100424"/>
              </p:ext>
            </p:extLst>
          </p:nvPr>
        </p:nvGraphicFramePr>
        <p:xfrm>
          <a:off x="683568" y="764704"/>
          <a:ext cx="792088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0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2400" b="1" u="non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Типовые</a:t>
                      </a:r>
                      <a:r>
                        <a:rPr lang="ru-RU" sz="2400" b="1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задачи по оценке недвижимости</a:t>
                      </a:r>
                      <a:endParaRPr lang="ru-RU" sz="24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500958" y="6357958"/>
            <a:ext cx="471462" cy="365125"/>
          </a:xfrm>
        </p:spPr>
        <p:txBody>
          <a:bodyPr/>
          <a:lstStyle/>
          <a:p>
            <a:pPr>
              <a:defRPr/>
            </a:pPr>
            <a:fld id="{EAE96F90-A236-480F-AD96-E60C8C93DD63}" type="slidenum">
              <a:rPr lang="ru-RU" sz="1600" b="1" smtClean="0"/>
              <a:pPr>
                <a:defRPr/>
              </a:pPr>
              <a:t>2</a:t>
            </a:fld>
            <a:endParaRPr lang="ru-RU" sz="1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0391" y="1268760"/>
            <a:ext cx="87849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/>
              <a:t>Задача 1</a:t>
            </a:r>
            <a:endParaRPr lang="ru-RU" dirty="0"/>
          </a:p>
          <a:p>
            <a:r>
              <a:rPr lang="ru-RU" dirty="0"/>
              <a:t>Необходимо рассчитать ставку капитализации при следующих условиях: </a:t>
            </a:r>
            <a:r>
              <a:rPr lang="ru-RU" dirty="0" err="1"/>
              <a:t>безрисковая</a:t>
            </a:r>
            <a:r>
              <a:rPr lang="ru-RU" dirty="0"/>
              <a:t> ставка– 6%, срок экспозиции объекта оценки 3 мес., премия за риск инвестиций в объект недвижимости 4%, премия за инвестиционный менеджмент – 3%. Норма возврата на капитал необходимо определить методом </a:t>
            </a:r>
            <a:r>
              <a:rPr lang="ru-RU" dirty="0" err="1"/>
              <a:t>Инвуда</a:t>
            </a:r>
            <a:r>
              <a:rPr lang="ru-RU" dirty="0"/>
              <a:t>. Ставка по кредитам на такую недвижимость – 12%, эффективный возраст – 30 лет, полный срок службы – 60 лет. </a:t>
            </a:r>
          </a:p>
          <a:p>
            <a:r>
              <a:rPr lang="ru-RU" i="1" u="sng" dirty="0"/>
              <a:t>Подвох </a:t>
            </a:r>
            <a:endParaRPr lang="ru-RU" dirty="0"/>
          </a:p>
          <a:p>
            <a:r>
              <a:rPr lang="ru-RU" dirty="0"/>
              <a:t>Ненужная информация - ставка по кредитам на такую недвижимость</a:t>
            </a:r>
          </a:p>
          <a:p>
            <a:r>
              <a:rPr lang="ru-RU" i="1" u="sng" dirty="0"/>
              <a:t>Решение</a:t>
            </a:r>
            <a:endParaRPr lang="ru-RU" dirty="0"/>
          </a:p>
          <a:p>
            <a:pPr lvl="0"/>
            <a:r>
              <a:rPr lang="ru-RU" dirty="0"/>
              <a:t>Определяем премию за риск низкой ликвидности: 6% * 3 мес./12 мес. = 1,5%</a:t>
            </a:r>
          </a:p>
          <a:p>
            <a:pPr lvl="0"/>
            <a:r>
              <a:rPr lang="ru-RU" dirty="0"/>
              <a:t>Определяем ставку дисконтирования: 6%+1,5%+4%+3%=14,5%</a:t>
            </a:r>
          </a:p>
          <a:p>
            <a:pPr lvl="0"/>
            <a:r>
              <a:rPr lang="ru-RU" dirty="0"/>
              <a:t>Определяем оставшийся срок службы: 60-30=30 лет</a:t>
            </a:r>
          </a:p>
          <a:p>
            <a:pPr lvl="0"/>
            <a:r>
              <a:rPr lang="ru-RU" dirty="0"/>
              <a:t>Определяем норму возврата по методу </a:t>
            </a:r>
            <a:r>
              <a:rPr lang="ru-RU" dirty="0" err="1"/>
              <a:t>Инвуда</a:t>
            </a:r>
            <a:r>
              <a:rPr lang="ru-RU" dirty="0"/>
              <a:t>: 0,145/((1+0,145)^30-1)= </a:t>
            </a:r>
            <a:r>
              <a:rPr lang="ru-RU" dirty="0" smtClean="0"/>
              <a:t>0,00252</a:t>
            </a:r>
          </a:p>
          <a:p>
            <a:pPr lvl="0"/>
            <a:endParaRPr lang="ru-RU" dirty="0"/>
          </a:p>
          <a:p>
            <a:pPr lvl="0"/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Определяем </a:t>
            </a:r>
            <a:r>
              <a:rPr lang="ru-RU" dirty="0"/>
              <a:t>ставку капитализации: 14,5%+0,252%=</a:t>
            </a:r>
            <a:r>
              <a:rPr lang="ru-RU" b="1" dirty="0"/>
              <a:t>14,75%</a:t>
            </a:r>
            <a:endParaRPr lang="ru-RU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1553309"/>
              </p:ext>
            </p:extLst>
          </p:nvPr>
        </p:nvGraphicFramePr>
        <p:xfrm>
          <a:off x="3059831" y="5229200"/>
          <a:ext cx="2435341" cy="644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Формула" r:id="rId4" imgW="1625600" imgH="431800" progId="">
                  <p:embed/>
                </p:oleObj>
              </mc:Choice>
              <mc:Fallback>
                <p:oleObj name="Формула" r:id="rId4" imgW="1625600" imgH="4318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1" y="5229200"/>
                        <a:ext cx="2435341" cy="6446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pic>
        <p:nvPicPr>
          <p:cNvPr id="7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sp>
        <p:nvSpPr>
          <p:cNvPr id="2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500958" y="6357958"/>
            <a:ext cx="471462" cy="365125"/>
          </a:xfrm>
        </p:spPr>
        <p:txBody>
          <a:bodyPr/>
          <a:lstStyle/>
          <a:p>
            <a:pPr>
              <a:defRPr/>
            </a:pPr>
            <a:fld id="{EAE96F90-A236-480F-AD96-E60C8C93DD63}" type="slidenum">
              <a:rPr lang="ru-RU" sz="1600" b="1" smtClean="0"/>
              <a:pPr>
                <a:defRPr/>
              </a:pPr>
              <a:t>20</a:t>
            </a:fld>
            <a:endParaRPr lang="ru-RU" sz="16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Прямоугольник 28"/>
              <p:cNvSpPr/>
              <p:nvPr/>
            </p:nvSpPr>
            <p:spPr>
              <a:xfrm>
                <a:off x="395536" y="908720"/>
                <a:ext cx="8496944" cy="46499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1600" dirty="0"/>
                  <a:t>Укажите интервал значений прибыли предпринимателя для варианта «строительство жилого дома», при котором лучшим вариантом использования земли будет строительство жилого дома (в процентах от дохода от продажи квартир).</a:t>
                </a:r>
              </a:p>
              <a:p>
                <a:pPr algn="just"/>
                <a:r>
                  <a:rPr lang="ru-RU" sz="1600" i="1" u="sng" dirty="0"/>
                  <a:t>Подвох</a:t>
                </a:r>
                <a:endParaRPr lang="ru-RU" sz="1600" dirty="0"/>
              </a:p>
              <a:p>
                <a:pPr algn="just"/>
                <a:r>
                  <a:rPr lang="ru-RU" sz="1600" dirty="0"/>
                  <a:t>При решении обратить внимание на это условие – арендуемой площади – не путать с </a:t>
                </a:r>
                <a:r>
                  <a:rPr lang="ru-RU" sz="1600" dirty="0" err="1"/>
                  <a:t>арендопригодной</a:t>
                </a:r>
                <a:r>
                  <a:rPr lang="ru-RU" sz="1600" dirty="0"/>
                  <a:t> площадью!</a:t>
                </a:r>
              </a:p>
              <a:p>
                <a:pPr algn="just"/>
                <a:r>
                  <a:rPr lang="ru-RU" sz="1600" i="1" u="sng" dirty="0"/>
                  <a:t>Решение</a:t>
                </a:r>
                <a:endParaRPr lang="ru-RU" sz="1600" dirty="0"/>
              </a:p>
              <a:p>
                <a:pPr algn="just"/>
                <a:r>
                  <a:rPr lang="ru-RU" sz="1600" dirty="0" smtClean="0"/>
                  <a:t>Основная формула для решения задачи: </a:t>
                </a:r>
                <a:r>
                  <a:rPr lang="ru-RU" sz="1600" dirty="0" err="1" smtClean="0"/>
                  <a:t>Сеон</a:t>
                </a:r>
                <a:r>
                  <a:rPr lang="ru-RU" sz="1600" dirty="0" smtClean="0"/>
                  <a:t>=</a:t>
                </a:r>
                <a:r>
                  <a:rPr lang="ru-RU" sz="1600" dirty="0" err="1" smtClean="0"/>
                  <a:t>Сзу+Сул+ПП</a:t>
                </a:r>
                <a:endParaRPr lang="ru-RU" sz="1600" dirty="0" smtClean="0"/>
              </a:p>
              <a:p>
                <a:pPr algn="just"/>
                <a:r>
                  <a:rPr lang="ru-RU" sz="1600" dirty="0" smtClean="0"/>
                  <a:t>1.Рассчитываем </a:t>
                </a:r>
                <a:r>
                  <a:rPr lang="ru-RU" sz="1600" dirty="0"/>
                  <a:t>стоимость земельного участка при условии офисного использования</a:t>
                </a:r>
              </a:p>
              <a:p>
                <a:pPr algn="just"/>
                <a:r>
                  <a:rPr lang="ru-RU" sz="1600" dirty="0" smtClean="0"/>
                  <a:t>Считаем стоимость готового офисного здания:</a:t>
                </a:r>
              </a:p>
              <a:p>
                <a:pPr algn="just"/>
                <a:r>
                  <a:rPr lang="ru-RU" sz="1600" dirty="0" smtClean="0"/>
                  <a:t>ПВД = 10 000 х 4 500= 45 000 000 руб. в год</a:t>
                </a:r>
              </a:p>
              <a:p>
                <a:pPr algn="just"/>
                <a:r>
                  <a:rPr lang="ru-RU" sz="1600" dirty="0"/>
                  <a:t>ДВД = 45 000 000 </a:t>
                </a:r>
                <a14:m>
                  <m:oMath xmlns:m="http://schemas.openxmlformats.org/officeDocument/2006/math">
                    <m:r>
                      <a:rPr lang="ru-RU" sz="1600" i="1">
                        <a:latin typeface="Cambria Math"/>
                      </a:rPr>
                      <m:t>×</m:t>
                    </m:r>
                  </m:oMath>
                </a14:m>
                <a:r>
                  <a:rPr lang="ru-RU" sz="1600" dirty="0"/>
                  <a:t> 90% = 40 500 000 руб.</a:t>
                </a:r>
              </a:p>
              <a:p>
                <a:pPr algn="just"/>
                <a:r>
                  <a:rPr lang="ru-RU" sz="1600" dirty="0"/>
                  <a:t>Операционные расходы = 1500 </a:t>
                </a:r>
                <a14:m>
                  <m:oMath xmlns:m="http://schemas.openxmlformats.org/officeDocument/2006/math">
                    <m:r>
                      <a:rPr lang="ru-RU" sz="1600" i="1">
                        <a:latin typeface="Cambria Math"/>
                      </a:rPr>
                      <m:t>×</m:t>
                    </m:r>
                  </m:oMath>
                </a14:m>
                <a:r>
                  <a:rPr lang="ru-RU" sz="1600" dirty="0"/>
                  <a:t> (4500</a:t>
                </a:r>
                <a14:m>
                  <m:oMath xmlns:m="http://schemas.openxmlformats.org/officeDocument/2006/math">
                    <m:r>
                      <a:rPr lang="ru-RU" sz="1600" i="1">
                        <a:latin typeface="Cambria Math"/>
                      </a:rPr>
                      <m:t>×</m:t>
                    </m:r>
                  </m:oMath>
                </a14:m>
                <a:r>
                  <a:rPr lang="ru-RU" sz="1600" dirty="0"/>
                  <a:t>90%) = 6 075 000 руб.</a:t>
                </a:r>
              </a:p>
              <a:p>
                <a:pPr algn="just"/>
                <a:r>
                  <a:rPr lang="ru-RU" sz="1600" dirty="0"/>
                  <a:t>ЧОД = 40 500 000 – 6 075 000 = 34 425 000 руб.</a:t>
                </a:r>
              </a:p>
              <a:p>
                <a:pPr algn="just"/>
                <a:r>
                  <a:rPr lang="ru-RU" sz="1600" dirty="0"/>
                  <a:t>Стоимость офисного здания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1600" i="1">
                            <a:latin typeface="Cambria Math"/>
                          </a:rPr>
                          <m:t>34 425 000</m:t>
                        </m:r>
                      </m:num>
                      <m:den>
                        <m:r>
                          <a:rPr lang="ru-RU" sz="1600" i="1">
                            <a:latin typeface="Cambria Math"/>
                          </a:rPr>
                          <m:t>0,12</m:t>
                        </m:r>
                      </m:den>
                    </m:f>
                  </m:oMath>
                </a14:m>
                <a:r>
                  <a:rPr lang="ru-RU" sz="1600" dirty="0"/>
                  <a:t>= 286 875 000 руб</a:t>
                </a:r>
                <a:r>
                  <a:rPr lang="ru-RU" sz="1600" dirty="0" smtClean="0"/>
                  <a:t>.</a:t>
                </a:r>
              </a:p>
              <a:p>
                <a:r>
                  <a:rPr lang="ru-RU" sz="1600" dirty="0"/>
                  <a:t>Стоимость офисного здания состоит из стоимости земли, затрат на строительство и прибыли предпринимателя.</a:t>
                </a:r>
              </a:p>
              <a:p>
                <a:r>
                  <a:rPr lang="ru-RU" sz="1600" dirty="0"/>
                  <a:t>Прибыль предпринимателя = 15% </a:t>
                </a:r>
                <a14:m>
                  <m:oMath xmlns:m="http://schemas.openxmlformats.org/officeDocument/2006/math">
                    <m:r>
                      <a:rPr lang="ru-RU" sz="1600" i="1">
                        <a:latin typeface="Cambria Math"/>
                      </a:rPr>
                      <m:t>×</m:t>
                    </m:r>
                  </m:oMath>
                </a14:m>
                <a:r>
                  <a:rPr lang="ru-RU" sz="1600" dirty="0"/>
                  <a:t> 286 875 000 = 43 031 250 руб.</a:t>
                </a:r>
              </a:p>
            </p:txBody>
          </p:sp>
        </mc:Choice>
        <mc:Fallback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908720"/>
                <a:ext cx="8496944" cy="4649927"/>
              </a:xfrm>
              <a:prstGeom prst="rect">
                <a:avLst/>
              </a:prstGeom>
              <a:blipFill rotWithShape="1">
                <a:blip r:embed="rId3"/>
                <a:stretch>
                  <a:fillRect l="-430" t="-393" r="-359" b="-7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Прямая соединительная линия 32"/>
          <p:cNvCxnSpPr/>
          <p:nvPr/>
        </p:nvCxnSpPr>
        <p:spPr>
          <a:xfrm flipH="1">
            <a:off x="1273799" y="3573016"/>
            <a:ext cx="134243" cy="402724"/>
          </a:xfrm>
          <a:prstGeom prst="line">
            <a:avLst/>
          </a:prstGeom>
          <a:ln w="12700" cap="sq">
            <a:solidFill>
              <a:schemeClr val="bg1">
                <a:lumMod val="8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1273345" y="4345431"/>
            <a:ext cx="132602" cy="397801"/>
          </a:xfrm>
          <a:prstGeom prst="line">
            <a:avLst/>
          </a:prstGeom>
          <a:ln w="12700" cap="sq">
            <a:solidFill>
              <a:schemeClr val="bg1">
                <a:lumMod val="8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98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pic>
        <p:nvPicPr>
          <p:cNvPr id="7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sp>
        <p:nvSpPr>
          <p:cNvPr id="2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500958" y="6357958"/>
            <a:ext cx="471462" cy="365125"/>
          </a:xfrm>
        </p:spPr>
        <p:txBody>
          <a:bodyPr/>
          <a:lstStyle/>
          <a:p>
            <a:pPr>
              <a:defRPr/>
            </a:pPr>
            <a:fld id="{EAE96F90-A236-480F-AD96-E60C8C93DD63}" type="slidenum">
              <a:rPr lang="ru-RU" sz="1600" b="1" smtClean="0"/>
              <a:pPr>
                <a:defRPr/>
              </a:pPr>
              <a:t>21</a:t>
            </a:fld>
            <a:endParaRPr lang="ru-RU" sz="1600" b="1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H="1">
            <a:off x="1273345" y="2277833"/>
            <a:ext cx="132602" cy="397801"/>
          </a:xfrm>
          <a:prstGeom prst="line">
            <a:avLst/>
          </a:prstGeom>
          <a:ln w="12700" cap="sq">
            <a:solidFill>
              <a:schemeClr val="bg1">
                <a:lumMod val="8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251520" y="908720"/>
                <a:ext cx="8712968" cy="35366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/>
                  <a:t>Строительство = 30 000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×</m:t>
                    </m:r>
                  </m:oMath>
                </a14:m>
                <a:r>
                  <a:rPr lang="ru-RU" dirty="0"/>
                  <a:t> 5 000 = 150 000 000 руб.</a:t>
                </a:r>
              </a:p>
              <a:p>
                <a:r>
                  <a:rPr lang="ru-RU" dirty="0"/>
                  <a:t>Земля (при условии офисного использования) = 286 875 000 – 43 031 250 – 150 000 000 = 93 843 750 руб.</a:t>
                </a:r>
              </a:p>
              <a:p>
                <a:r>
                  <a:rPr lang="ru-RU" dirty="0"/>
                  <a:t>2.Рассмотрим использование под жилой дом.</a:t>
                </a:r>
              </a:p>
              <a:p>
                <a:r>
                  <a:rPr lang="ru-RU" dirty="0"/>
                  <a:t>Выручка от продажи квартир: 4000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×</m:t>
                    </m:r>
                  </m:oMath>
                </a14:m>
                <a:r>
                  <a:rPr lang="ru-RU" dirty="0"/>
                  <a:t> 90 000 = 360 000 000 руб.</a:t>
                </a:r>
              </a:p>
              <a:p>
                <a:r>
                  <a:rPr lang="ru-RU" dirty="0" smtClean="0"/>
                  <a:t>Стоимость </a:t>
                </a:r>
                <a:r>
                  <a:rPr lang="ru-RU" dirty="0"/>
                  <a:t>строительства: 5000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×</m:t>
                    </m:r>
                  </m:oMath>
                </a14:m>
                <a:r>
                  <a:rPr lang="ru-RU" dirty="0"/>
                  <a:t> 45 000 = 225 000 000 руб.</a:t>
                </a:r>
              </a:p>
              <a:p>
                <a:r>
                  <a:rPr lang="ru-RU" dirty="0"/>
                  <a:t>Стоимость земли = </a:t>
                </a:r>
                <a:r>
                  <a:rPr lang="ru-RU" dirty="0" smtClean="0"/>
                  <a:t>360 000 000 – 225 000 000 – ПП</a:t>
                </a:r>
              </a:p>
              <a:p>
                <a:r>
                  <a:rPr lang="ru-RU" dirty="0" smtClean="0"/>
                  <a:t>Чтобы </a:t>
                </a:r>
                <a:r>
                  <a:rPr lang="ru-RU" dirty="0"/>
                  <a:t>жилое использование было наилучшим, необходимо, чтобы стоимость земли под жилье была больше, чем стоимость земли под офисы, т.е. необходимо, чтобы выполнялось неравенство:</a:t>
                </a:r>
              </a:p>
              <a:p>
                <a:r>
                  <a:rPr lang="ru-RU" dirty="0"/>
                  <a:t> 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/>
                      </a:rPr>
                      <m:t>360 000 000</m:t>
                    </m:r>
                    <m:r>
                      <a:rPr lang="ru-RU" i="1">
                        <a:latin typeface="Cambria Math"/>
                      </a:rPr>
                      <m:t>−225 000 000</m:t>
                    </m:r>
                    <m:r>
                      <a:rPr lang="ru-RU" b="0" i="1" smtClean="0">
                        <a:latin typeface="Cambria Math"/>
                      </a:rPr>
                      <m:t>−ПП</m:t>
                    </m:r>
                    <m:r>
                      <a:rPr lang="ru-RU" i="1">
                        <a:latin typeface="Cambria Math"/>
                      </a:rPr>
                      <m:t>&gt;93 843 750</m:t>
                    </m:r>
                  </m:oMath>
                </a14:m>
                <a:r>
                  <a:rPr lang="ru-RU" dirty="0" smtClean="0"/>
                  <a:t> 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/>
                      </a:rPr>
                      <m:t>ПП</m:t>
                    </m:r>
                    <m:r>
                      <a:rPr lang="en-US" b="0" i="1" smtClean="0">
                        <a:latin typeface="Cambria Math"/>
                      </a:rPr>
                      <m:t>&lt;41 156 250</m:t>
                    </m:r>
                  </m:oMath>
                </a14:m>
                <a:r>
                  <a:rPr lang="ru-RU" dirty="0"/>
                  <a:t>  </a:t>
                </a:r>
                <a:endParaRPr lang="ru-RU" dirty="0" smtClean="0"/>
              </a:p>
              <a:p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ПП</m:t>
                    </m:r>
                    <m:r>
                      <a:rPr lang="en-US" i="1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41 156 250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360 000 000</m:t>
                        </m:r>
                      </m:den>
                    </m:f>
                  </m:oMath>
                </a14:m>
                <a:r>
                  <a:rPr lang="ru-RU" dirty="0" smtClean="0"/>
                  <a:t>   </a:t>
                </a:r>
                <a:r>
                  <a:rPr lang="ru-RU" dirty="0"/>
                  <a:t> 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ПП</m:t>
                    </m:r>
                    <m:r>
                      <a:rPr lang="en-US" i="1">
                        <a:latin typeface="Cambria Math"/>
                      </a:rPr>
                      <m:t>&lt;</m:t>
                    </m:r>
                    <m:r>
                      <a:rPr lang="ru-RU" b="0" i="0" smtClean="0">
                        <a:latin typeface="Cambria Math"/>
                      </a:rPr>
                      <m:t>0,1143 или 11,43%</m:t>
                    </m:r>
                  </m:oMath>
                </a14:m>
                <a:r>
                  <a:rPr lang="ru-RU" dirty="0"/>
                  <a:t> </a:t>
                </a: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908720"/>
                <a:ext cx="8712968" cy="3536674"/>
              </a:xfrm>
              <a:prstGeom prst="rect">
                <a:avLst/>
              </a:prstGeom>
              <a:blipFill rotWithShape="1">
                <a:blip r:embed="rId4"/>
                <a:stretch>
                  <a:fillRect l="-559" t="-862" r="-6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834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pic>
        <p:nvPicPr>
          <p:cNvPr id="7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sp>
        <p:nvSpPr>
          <p:cNvPr id="2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500958" y="6357958"/>
            <a:ext cx="471462" cy="365125"/>
          </a:xfrm>
        </p:spPr>
        <p:txBody>
          <a:bodyPr/>
          <a:lstStyle/>
          <a:p>
            <a:pPr>
              <a:defRPr/>
            </a:pPr>
            <a:fld id="{EAE96F90-A236-480F-AD96-E60C8C93DD63}" type="slidenum">
              <a:rPr lang="ru-RU" sz="1600" b="1" smtClean="0"/>
              <a:pPr>
                <a:defRPr/>
              </a:pPr>
              <a:t>22</a:t>
            </a:fld>
            <a:endParaRPr lang="ru-RU" sz="1600" b="1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H="1">
            <a:off x="1273345" y="2277833"/>
            <a:ext cx="132602" cy="397801"/>
          </a:xfrm>
          <a:prstGeom prst="line">
            <a:avLst/>
          </a:prstGeom>
          <a:ln w="12700" cap="sq">
            <a:solidFill>
              <a:schemeClr val="bg1">
                <a:lumMod val="8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23528" y="908720"/>
            <a:ext cx="864096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Задача 15</a:t>
            </a:r>
            <a:endParaRPr lang="ru-RU" dirty="0"/>
          </a:p>
          <a:p>
            <a:pPr algn="just"/>
            <a:r>
              <a:rPr lang="ru-RU" dirty="0"/>
              <a:t>Определить стоимость 2-х этажного офиса площадью 1000 </a:t>
            </a:r>
            <a:r>
              <a:rPr lang="ru-RU" dirty="0" err="1"/>
              <a:t>кв.м</a:t>
            </a:r>
            <a:r>
              <a:rPr lang="ru-RU" dirty="0"/>
              <a:t>, в состоянии, требующем ремонта, если известно, что 2-х этажный аналог с косметическим ремонтом площадью 800 </a:t>
            </a:r>
            <a:r>
              <a:rPr lang="ru-RU" dirty="0" err="1"/>
              <a:t>кв.м</a:t>
            </a:r>
            <a:r>
              <a:rPr lang="ru-RU" dirty="0"/>
              <a:t>. продан за 600 000руб. </a:t>
            </a:r>
          </a:p>
          <a:p>
            <a:pPr algn="just"/>
            <a:r>
              <a:rPr lang="ru-RU" dirty="0"/>
              <a:t>Имеются данные для абсолютной корректировки: </a:t>
            </a:r>
          </a:p>
          <a:p>
            <a:pPr algn="just"/>
            <a:r>
              <a:rPr lang="ru-RU" dirty="0"/>
              <a:t> - одноэтажный офис площадью 300 </a:t>
            </a:r>
            <a:r>
              <a:rPr lang="ru-RU" dirty="0" err="1"/>
              <a:t>кв.м</a:t>
            </a:r>
            <a:r>
              <a:rPr lang="ru-RU" dirty="0"/>
              <a:t>. с ремонтом стоит 156 000руб., </a:t>
            </a:r>
          </a:p>
          <a:p>
            <a:pPr algn="just"/>
            <a:r>
              <a:rPr lang="ru-RU" dirty="0"/>
              <a:t> - одноэтажный офис без ремонта площадью 500кв.м стоит 200 000руб. </a:t>
            </a:r>
          </a:p>
          <a:p>
            <a:pPr algn="just"/>
            <a:r>
              <a:rPr lang="ru-RU" dirty="0"/>
              <a:t>Корректировку на площадь не применять по условиям задачи</a:t>
            </a:r>
          </a:p>
          <a:p>
            <a:pPr algn="just"/>
            <a:r>
              <a:rPr lang="ru-RU" i="1" u="sng" dirty="0"/>
              <a:t>Подвох</a:t>
            </a:r>
            <a:endParaRPr lang="ru-RU" dirty="0"/>
          </a:p>
          <a:p>
            <a:pPr algn="just"/>
            <a:r>
              <a:rPr lang="ru-RU" dirty="0"/>
              <a:t>При решении задач с квартирами, обращать внимание на условие - какой тип корректировок Вам нужно рассчитать: абсолютные или относительные.!</a:t>
            </a:r>
          </a:p>
          <a:p>
            <a:pPr algn="just"/>
            <a:r>
              <a:rPr lang="ru-RU" i="1" u="sng" dirty="0"/>
              <a:t>Решение</a:t>
            </a:r>
            <a:endParaRPr lang="ru-RU" dirty="0"/>
          </a:p>
          <a:p>
            <a:pPr lvl="0" algn="just"/>
            <a:r>
              <a:rPr lang="ru-RU" dirty="0"/>
              <a:t>Определяем стоимость 1 </a:t>
            </a:r>
            <a:r>
              <a:rPr lang="ru-RU" dirty="0" err="1"/>
              <a:t>кв.м</a:t>
            </a:r>
            <a:r>
              <a:rPr lang="ru-RU" dirty="0"/>
              <a:t> аналогов для расчета корректировки:</a:t>
            </a:r>
          </a:p>
          <a:p>
            <a:pPr lvl="0" algn="just"/>
            <a:r>
              <a:rPr lang="ru-RU" dirty="0"/>
              <a:t>1 аналог - 156 000 : 300= 520 руб. за 1 </a:t>
            </a:r>
            <a:r>
              <a:rPr lang="ru-RU" dirty="0" err="1"/>
              <a:t>кв.м</a:t>
            </a:r>
            <a:r>
              <a:rPr lang="ru-RU" dirty="0"/>
              <a:t>.</a:t>
            </a:r>
          </a:p>
          <a:p>
            <a:pPr lvl="0" algn="just"/>
            <a:r>
              <a:rPr lang="ru-RU" dirty="0"/>
              <a:t>2 аналог - 200 0000 : 500= 400 руб. за 1 </a:t>
            </a:r>
            <a:r>
              <a:rPr lang="ru-RU" dirty="0" err="1"/>
              <a:t>кв.м</a:t>
            </a:r>
            <a:r>
              <a:rPr lang="ru-RU" dirty="0"/>
              <a:t>.</a:t>
            </a:r>
          </a:p>
          <a:p>
            <a:pPr lvl="0" algn="just"/>
            <a:r>
              <a:rPr lang="ru-RU" dirty="0"/>
              <a:t>Определяем корректировку на ремонт: 400 - 520= -120 руб./</a:t>
            </a:r>
            <a:r>
              <a:rPr lang="ru-RU" dirty="0" err="1"/>
              <a:t>кв.м</a:t>
            </a:r>
            <a:r>
              <a:rPr lang="ru-RU" dirty="0"/>
              <a:t>.</a:t>
            </a:r>
          </a:p>
          <a:p>
            <a:pPr lvl="0" algn="just"/>
            <a:r>
              <a:rPr lang="ru-RU" dirty="0"/>
              <a:t>Определяем стоимость 1 </a:t>
            </a:r>
            <a:r>
              <a:rPr lang="ru-RU" dirty="0" err="1"/>
              <a:t>кв.м</a:t>
            </a:r>
            <a:r>
              <a:rPr lang="ru-RU" dirty="0"/>
              <a:t> аналога: 600 000 : 800=750 руб. за 1 </a:t>
            </a:r>
            <a:r>
              <a:rPr lang="ru-RU" dirty="0" err="1"/>
              <a:t>кв.м</a:t>
            </a:r>
            <a:r>
              <a:rPr lang="ru-RU" dirty="0"/>
              <a:t>.</a:t>
            </a:r>
          </a:p>
          <a:p>
            <a:pPr lvl="0" algn="just"/>
            <a:r>
              <a:rPr lang="ru-RU" dirty="0"/>
              <a:t>Определяем стоимость 1 </a:t>
            </a:r>
            <a:r>
              <a:rPr lang="ru-RU" dirty="0" err="1"/>
              <a:t>кв.м</a:t>
            </a:r>
            <a:r>
              <a:rPr lang="ru-RU" dirty="0"/>
              <a:t> аналога с учетом корректировки: 750 - 120=630 руб. за 1 </a:t>
            </a:r>
            <a:r>
              <a:rPr lang="ru-RU" dirty="0" err="1"/>
              <a:t>кв.м</a:t>
            </a:r>
            <a:r>
              <a:rPr lang="ru-RU" dirty="0"/>
              <a:t>.</a:t>
            </a:r>
          </a:p>
          <a:p>
            <a:pPr lvl="0" algn="just"/>
            <a:r>
              <a:rPr lang="ru-RU" dirty="0"/>
              <a:t>Определяем стоимость объекта оценки: 630 х 1 000=630 000 руб.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274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pic>
        <p:nvPicPr>
          <p:cNvPr id="7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sp>
        <p:nvSpPr>
          <p:cNvPr id="2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500958" y="6357958"/>
            <a:ext cx="471462" cy="365125"/>
          </a:xfrm>
        </p:spPr>
        <p:txBody>
          <a:bodyPr/>
          <a:lstStyle/>
          <a:p>
            <a:pPr>
              <a:defRPr/>
            </a:pPr>
            <a:fld id="{EAE96F90-A236-480F-AD96-E60C8C93DD63}" type="slidenum">
              <a:rPr lang="ru-RU" sz="1600" b="1" smtClean="0"/>
              <a:pPr>
                <a:defRPr/>
              </a:pPr>
              <a:t>23</a:t>
            </a:fld>
            <a:endParaRPr lang="ru-RU" sz="1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848049"/>
            <a:ext cx="878497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Задача 16</a:t>
            </a:r>
            <a:endParaRPr lang="ru-RU" dirty="0"/>
          </a:p>
          <a:p>
            <a:pPr algn="just"/>
            <a:r>
              <a:rPr lang="ru-RU" dirty="0"/>
              <a:t>Офисное здание: общая площадь – 5 000 </a:t>
            </a:r>
            <a:r>
              <a:rPr lang="ru-RU" dirty="0" err="1"/>
              <a:t>кв.м</a:t>
            </a:r>
            <a:r>
              <a:rPr lang="ru-RU" dirty="0"/>
              <a:t>, </a:t>
            </a:r>
            <a:r>
              <a:rPr lang="ru-RU" dirty="0" err="1"/>
              <a:t>арендопригодная</a:t>
            </a:r>
            <a:r>
              <a:rPr lang="ru-RU" dirty="0"/>
              <a:t> площадь 4 500 </a:t>
            </a:r>
            <a:r>
              <a:rPr lang="ru-RU" dirty="0" err="1"/>
              <a:t>кв.м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Здание полностью сдано в аренду по зафиксированной ставке – 15 000 руб. за 1кв.м. в год. Разорвать договор аренды нельзя. Оставшийся срок договора – 2 года. Рыночная ставка аренды – 25 000 рублей за 1кв.м. в год.</a:t>
            </a:r>
          </a:p>
          <a:p>
            <a:pPr algn="just"/>
            <a:r>
              <a:rPr lang="ru-RU" dirty="0"/>
              <a:t>Дополнительно к арендным платежам арендатор компенсирует часть операционных расходов в сумме 5 000 рублей в год за 1 </a:t>
            </a:r>
            <a:r>
              <a:rPr lang="ru-RU" dirty="0" err="1"/>
              <a:t>кв.м</a:t>
            </a:r>
            <a:r>
              <a:rPr lang="ru-RU" dirty="0"/>
              <a:t>. арендуемой площади и это соответствует рыночным условиям. </a:t>
            </a:r>
          </a:p>
          <a:p>
            <a:pPr algn="just"/>
            <a:r>
              <a:rPr lang="ru-RU" dirty="0"/>
              <a:t>Через 2 года здание будет сдаваться по рыночным ставкам при этом заполняемость составит 70%, а в последующие годы стабилизируется на уровне 90%. Реальные операционные расходы составляют 7 000 рублей за 1 </a:t>
            </a:r>
            <a:r>
              <a:rPr lang="ru-RU" dirty="0" err="1"/>
              <a:t>кв.м</a:t>
            </a:r>
            <a:r>
              <a:rPr lang="ru-RU" dirty="0"/>
              <a:t>. в год общей площади здания.</a:t>
            </a:r>
          </a:p>
          <a:p>
            <a:pPr algn="just"/>
            <a:r>
              <a:rPr lang="ru-RU" dirty="0"/>
              <a:t>Ставка дисконтирования – 16%, ставка терминальной стоимости10%, ставка капитализации – 10 %</a:t>
            </a:r>
          </a:p>
          <a:p>
            <a:pPr algn="just"/>
            <a:r>
              <a:rPr lang="ru-RU" dirty="0"/>
              <a:t>Рассчитать стоимость здания методом дисконтирования денежных потоков. Прогнозный период 3 года. </a:t>
            </a:r>
          </a:p>
          <a:p>
            <a:pPr algn="just"/>
            <a:r>
              <a:rPr lang="ru-RU" i="1" u="sng" dirty="0"/>
              <a:t>Подвох</a:t>
            </a:r>
            <a:endParaRPr lang="ru-RU" dirty="0"/>
          </a:p>
          <a:p>
            <a:pPr algn="just"/>
            <a:r>
              <a:rPr lang="ru-RU" dirty="0"/>
              <a:t>При решении обратить внимание на это условие – арендуемой площади – не путать с </a:t>
            </a:r>
            <a:r>
              <a:rPr lang="ru-RU" dirty="0" err="1"/>
              <a:t>арендопригодной</a:t>
            </a:r>
            <a:r>
              <a:rPr lang="ru-RU" dirty="0"/>
              <a:t> площадью. Также необходимо не забывать про заполняемость.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H="1">
            <a:off x="1273345" y="2277833"/>
            <a:ext cx="132602" cy="397801"/>
          </a:xfrm>
          <a:prstGeom prst="line">
            <a:avLst/>
          </a:prstGeom>
          <a:ln w="12700" cap="sq">
            <a:solidFill>
              <a:schemeClr val="bg1">
                <a:lumMod val="8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05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pic>
        <p:nvPicPr>
          <p:cNvPr id="7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sp>
        <p:nvSpPr>
          <p:cNvPr id="2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500958" y="6357958"/>
            <a:ext cx="471462" cy="365125"/>
          </a:xfrm>
        </p:spPr>
        <p:txBody>
          <a:bodyPr/>
          <a:lstStyle/>
          <a:p>
            <a:pPr>
              <a:defRPr/>
            </a:pPr>
            <a:fld id="{EAE96F90-A236-480F-AD96-E60C8C93DD63}" type="slidenum">
              <a:rPr lang="ru-RU" sz="1600" b="1" smtClean="0"/>
              <a:pPr>
                <a:defRPr/>
              </a:pPr>
              <a:t>24</a:t>
            </a:fld>
            <a:endParaRPr lang="ru-RU" sz="1600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761360"/>
              </p:ext>
            </p:extLst>
          </p:nvPr>
        </p:nvGraphicFramePr>
        <p:xfrm>
          <a:off x="467544" y="1988840"/>
          <a:ext cx="7632847" cy="43099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2306"/>
                <a:gridCol w="1325039"/>
                <a:gridCol w="1219504"/>
                <a:gridCol w="1325039"/>
                <a:gridCol w="1550959"/>
              </a:tblGrid>
              <a:tr h="8194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год</a:t>
                      </a:r>
                      <a:endParaRPr lang="ru-RU" sz="1400" dirty="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 год</a:t>
                      </a:r>
                      <a:endParaRPr lang="ru-RU" sz="1400" dirty="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(будет сдаваться 70%)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4 500х0,7</a:t>
                      </a:r>
                      <a:endParaRPr lang="ru-RU" sz="1400" dirty="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Пост-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прогнозный период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(будет сдаваться 90%)</a:t>
                      </a:r>
                      <a:endParaRPr lang="ru-RU" sz="14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48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Сдаваемая площадь </a:t>
                      </a:r>
                      <a:r>
                        <a:rPr lang="ru-RU" sz="1400">
                          <a:effectLst/>
                        </a:rPr>
                        <a:t>кв.м.</a:t>
                      </a:r>
                      <a:endParaRPr lang="ru-RU" sz="14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4 500</a:t>
                      </a:r>
                      <a:endParaRPr lang="ru-RU" sz="14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4 500</a:t>
                      </a:r>
                      <a:endParaRPr lang="ru-RU" sz="14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3 150</a:t>
                      </a:r>
                      <a:endParaRPr lang="ru-RU" sz="1400" dirty="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4 050</a:t>
                      </a:r>
                      <a:endParaRPr lang="ru-RU" sz="14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48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Ставка</a:t>
                      </a:r>
                      <a:endParaRPr lang="ru-RU" sz="14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15 000</a:t>
                      </a:r>
                      <a:endParaRPr lang="ru-RU" sz="14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15 000</a:t>
                      </a:r>
                      <a:endParaRPr lang="ru-RU" sz="14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25 000</a:t>
                      </a:r>
                      <a:endParaRPr lang="ru-RU" sz="14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25 000</a:t>
                      </a:r>
                      <a:endParaRPr lang="ru-RU" sz="1400" dirty="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48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ДВД</a:t>
                      </a:r>
                      <a:endParaRPr lang="ru-RU" sz="14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67,5  млн.</a:t>
                      </a:r>
                      <a:endParaRPr lang="ru-RU" sz="1400" dirty="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67,5 млн.</a:t>
                      </a:r>
                      <a:endParaRPr lang="ru-RU" sz="14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78,75 млн.</a:t>
                      </a:r>
                      <a:endParaRPr lang="ru-RU" sz="14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101,25 млн.</a:t>
                      </a:r>
                      <a:endParaRPr lang="ru-RU" sz="1400" dirty="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97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Компенсация ОР</a:t>
                      </a:r>
                      <a:endParaRPr lang="ru-RU" sz="14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4 500х5 000= 22,5млн.</a:t>
                      </a:r>
                      <a:endParaRPr lang="ru-RU" sz="14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22,5 млн</a:t>
                      </a:r>
                      <a:endParaRPr lang="ru-RU" sz="14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3 150х5 000= 15,75млн.</a:t>
                      </a:r>
                      <a:endParaRPr lang="ru-RU" sz="14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4 050х5 000= 20,25млн.</a:t>
                      </a:r>
                      <a:endParaRPr lang="ru-RU" sz="1400" dirty="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97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Операц. расходы</a:t>
                      </a:r>
                      <a:endParaRPr lang="ru-RU" sz="14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5000кв.м. х 7 000= 35 млн.</a:t>
                      </a:r>
                      <a:endParaRPr lang="ru-RU" sz="14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35 млн.</a:t>
                      </a:r>
                      <a:endParaRPr lang="ru-RU" sz="14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35 млн.</a:t>
                      </a:r>
                      <a:endParaRPr lang="ru-RU" sz="14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35 млн.</a:t>
                      </a:r>
                      <a:endParaRPr lang="ru-RU" sz="1400" dirty="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45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ЧОД 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(ДВД плюс компенсация ОР минус реальные ОР)</a:t>
                      </a:r>
                      <a:endParaRPr lang="ru-RU" sz="14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67,5+22,5-35=55</a:t>
                      </a:r>
                      <a:endParaRPr lang="ru-RU" sz="14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55</a:t>
                      </a:r>
                      <a:endParaRPr lang="ru-RU" sz="14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78,75+15,75-35= 59,5</a:t>
                      </a:r>
                      <a:endParaRPr lang="ru-RU" sz="14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101,25+20,25-35= 86,5</a:t>
                      </a:r>
                      <a:endParaRPr lang="ru-RU" sz="1400" dirty="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8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Терминальная стоимость</a:t>
                      </a:r>
                      <a:endParaRPr lang="ru-RU" sz="14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86,5/0,10</a:t>
                      </a:r>
                      <a:endParaRPr lang="ru-RU" sz="1400" dirty="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97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Коэффициент текущей стоимости</a:t>
                      </a:r>
                      <a:endParaRPr lang="ru-RU" sz="14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0,862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0,743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0,6407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0,6407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39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Текущая стоимость</a:t>
                      </a:r>
                      <a:endParaRPr lang="ru-RU" sz="14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47,41</a:t>
                      </a:r>
                      <a:endParaRPr lang="ru-RU" sz="14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40,87</a:t>
                      </a:r>
                      <a:endParaRPr lang="ru-RU" sz="14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38,12</a:t>
                      </a:r>
                      <a:endParaRPr lang="ru-RU" sz="14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554,2</a:t>
                      </a:r>
                      <a:endParaRPr lang="ru-RU" sz="1400" dirty="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1520" y="819672"/>
            <a:ext cx="849694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Решение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Строим таблицу расчета по годам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u="sng" dirty="0"/>
              <a:t>Правильный ответ: 680 000 000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05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pic>
        <p:nvPicPr>
          <p:cNvPr id="7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sp>
        <p:nvSpPr>
          <p:cNvPr id="2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500958" y="6357958"/>
            <a:ext cx="471462" cy="365125"/>
          </a:xfrm>
        </p:spPr>
        <p:txBody>
          <a:bodyPr/>
          <a:lstStyle/>
          <a:p>
            <a:pPr>
              <a:defRPr/>
            </a:pPr>
            <a:fld id="{EAE96F90-A236-480F-AD96-E60C8C93DD63}" type="slidenum">
              <a:rPr lang="ru-RU" sz="1600" b="1" smtClean="0"/>
              <a:pPr>
                <a:defRPr/>
              </a:pPr>
              <a:t>25</a:t>
            </a:fld>
            <a:endParaRPr lang="ru-RU" sz="1600" b="1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9512" y="836712"/>
            <a:ext cx="871296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Задача 17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Определите рыночную стоимость однокомнатной квартиры общей площадью 45 кв. м, жилая площадь 22 кв. м, расположенной в завершенном строительстве доме в ЮВАО. Использовать для расчета все аналоги, приведенные в таблице 1. В таблицах 2-5 приведены данные для определения корректировок. Кроме указанных в таблице 1 не требуются иные корректировки. Использовать данные таблиц 2-5 для расчета относительных корректировок. При взвешивании аналогам присвоить равные веса. Скидка на переход от цен сделок к ценам предложений 7%.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690340"/>
              </p:ext>
            </p:extLst>
          </p:nvPr>
        </p:nvGraphicFramePr>
        <p:xfrm>
          <a:off x="2627784" y="2654808"/>
          <a:ext cx="3557270" cy="4206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0045"/>
                <a:gridCol w="1001395"/>
                <a:gridCol w="925830"/>
              </a:tblGrid>
              <a:tr h="717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Квартира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Апартаменты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7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ЮВАО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181 000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165 000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7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ВАО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169 000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145 000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7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ЮЗАО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Ххх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ххх</a:t>
                      </a:r>
                      <a:endParaRPr lang="ru-RU" sz="1200" dirty="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755">
                <a:tc>
                  <a:txBody>
                    <a:bodyPr/>
                    <a:lstStyle/>
                    <a:p>
                      <a:endParaRPr lang="ru-RU" sz="12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2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2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717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(к стоимости 1 комн.)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2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717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комн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2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717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комн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-5%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2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717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 комн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-10%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2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717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2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717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Бизнес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150 000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2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717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Комфорт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130 000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2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717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Эконом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110 000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2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71755">
                <a:tc>
                  <a:txBody>
                    <a:bodyPr/>
                    <a:lstStyle/>
                    <a:p>
                      <a:endParaRPr lang="ru-RU" sz="12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2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2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717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(к стоимости последующей стадии)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2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717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– котлован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-10%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2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717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– строительство не заверш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-15%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2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717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 – дом сдан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0%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738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pic>
        <p:nvPicPr>
          <p:cNvPr id="7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sp>
        <p:nvSpPr>
          <p:cNvPr id="2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500958" y="6357958"/>
            <a:ext cx="471462" cy="365125"/>
          </a:xfrm>
        </p:spPr>
        <p:txBody>
          <a:bodyPr/>
          <a:lstStyle/>
          <a:p>
            <a:pPr>
              <a:defRPr/>
            </a:pPr>
            <a:fld id="{EAE96F90-A236-480F-AD96-E60C8C93DD63}" type="slidenum">
              <a:rPr lang="ru-RU" sz="1600" b="1" smtClean="0"/>
              <a:pPr>
                <a:defRPr/>
              </a:pPr>
              <a:t>26</a:t>
            </a:fld>
            <a:endParaRPr lang="ru-RU" sz="1600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538282"/>
              </p:ext>
            </p:extLst>
          </p:nvPr>
        </p:nvGraphicFramePr>
        <p:xfrm>
          <a:off x="899592" y="1913930"/>
          <a:ext cx="6429375" cy="4389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80055"/>
                <a:gridCol w="993140"/>
                <a:gridCol w="771525"/>
                <a:gridCol w="758825"/>
                <a:gridCol w="925830"/>
              </a:tblGrid>
              <a:tr h="144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Объект оценки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Аналог 1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Аналог 2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Аналог 3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Тип</a:t>
                      </a:r>
                      <a:endParaRPr lang="ru-RU" sz="1200" dirty="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Квартира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Квартира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Квартира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Апартаменты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Кол-во комнат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Класс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Комфорт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Бизнес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Комфорт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Комфорт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Местоположение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ЮВАО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ВАО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ЮВАО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ЮВАО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Стадия строит-ва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14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Цена предложения, руб./кв.м общей площади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150 000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145 000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135 000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Корректировки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 на торг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0,93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0,93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0,93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139 500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134 850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125 550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 на тип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1,000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1,000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1,097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139 500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134 850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137 725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 на кол-во комнат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1,053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139 500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134 850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144 973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 на класс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0,867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1,000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1,000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120 900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134 850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144 973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 на местоположение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1,071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1,000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1,000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129 485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134 850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144 973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 на стадию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1,176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129 485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158 647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144 973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Рыночная стоимость, руб./кв.м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144 368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4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Рыночная стоимость, руб.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6 496 573</a:t>
                      </a:r>
                      <a:endParaRPr lang="ru-RU" sz="1200" dirty="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39552" y="836712"/>
            <a:ext cx="770485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Подвох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Запутывание с относительной корректировкой – как ее рассчитать или использовать ту, что дана?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Решение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26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pic>
        <p:nvPicPr>
          <p:cNvPr id="7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sp>
        <p:nvSpPr>
          <p:cNvPr id="2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500958" y="6357958"/>
            <a:ext cx="471462" cy="365125"/>
          </a:xfrm>
        </p:spPr>
        <p:txBody>
          <a:bodyPr/>
          <a:lstStyle/>
          <a:p>
            <a:pPr>
              <a:defRPr/>
            </a:pPr>
            <a:fld id="{EAE96F90-A236-480F-AD96-E60C8C93DD63}" type="slidenum">
              <a:rPr lang="ru-RU" sz="1600" b="1" smtClean="0"/>
              <a:pPr>
                <a:defRPr/>
              </a:pPr>
              <a:t>27</a:t>
            </a:fld>
            <a:endParaRPr lang="ru-RU" sz="1600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649614"/>
              </p:ext>
            </p:extLst>
          </p:nvPr>
        </p:nvGraphicFramePr>
        <p:xfrm>
          <a:off x="1187624" y="3314660"/>
          <a:ext cx="7344816" cy="2773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2026"/>
                <a:gridCol w="1444318"/>
                <a:gridCol w="1440160"/>
                <a:gridCol w="1296144"/>
                <a:gridCol w="1512168"/>
              </a:tblGrid>
              <a:tr h="1905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ПП</a:t>
                      </a:r>
                      <a:endParaRPr lang="ru-RU" sz="14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36195" marR="36195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Доходы</a:t>
                      </a:r>
                      <a:endParaRPr lang="ru-RU" sz="1400" dirty="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70 000 000,00 ₽ </a:t>
                      </a:r>
                      <a:endParaRPr lang="ru-RU" sz="14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90 000 000,00 ₽ </a:t>
                      </a:r>
                      <a:endParaRPr lang="ru-RU" sz="1400" dirty="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36195" marR="36195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Расходы</a:t>
                      </a:r>
                      <a:endParaRPr lang="ru-RU" sz="14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-200 000 000,00 ₽ </a:t>
                      </a:r>
                      <a:endParaRPr lang="ru-RU" sz="14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-200 000 000,00 ₽ </a:t>
                      </a:r>
                      <a:endParaRPr lang="ru-RU" sz="1400" dirty="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36195" marR="36195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 кап. для реверсии 10%</a:t>
                      </a:r>
                      <a:endParaRPr lang="ru-RU" sz="14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900 000 000,00 ₽ </a:t>
                      </a:r>
                      <a:endParaRPr lang="ru-RU" sz="14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36195" marR="36195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Ставка дисконтирования</a:t>
                      </a:r>
                      <a:endParaRPr lang="ru-RU" sz="14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0,20</a:t>
                      </a:r>
                      <a:endParaRPr lang="ru-RU" sz="14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0,20</a:t>
                      </a:r>
                      <a:endParaRPr lang="ru-RU" sz="14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0,16</a:t>
                      </a:r>
                      <a:endParaRPr lang="ru-RU" sz="1400" dirty="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36195" marR="36195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Фактор дисконтирования</a:t>
                      </a:r>
                      <a:endParaRPr lang="ru-RU" sz="14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0,8333</a:t>
                      </a:r>
                      <a:endParaRPr lang="ru-RU" sz="14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0,6944</a:t>
                      </a:r>
                      <a:endParaRPr lang="ru-RU" sz="14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0,5987</a:t>
                      </a:r>
                      <a:endParaRPr lang="ru-RU" sz="14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36195" marR="36195" marT="0" marB="0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Стоимость денежных потоков</a:t>
                      </a:r>
                      <a:endParaRPr lang="ru-RU" sz="1400" dirty="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-166 666 666,67 ₽ </a:t>
                      </a:r>
                      <a:endParaRPr lang="ru-RU" sz="14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-138 888 888,89 ₽ </a:t>
                      </a:r>
                      <a:endParaRPr lang="ru-RU" sz="14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41 906 130,27 ₽ </a:t>
                      </a:r>
                      <a:endParaRPr lang="ru-RU" sz="14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538 793 103,45 ₽ </a:t>
                      </a:r>
                      <a:endParaRPr lang="ru-RU" sz="1400" dirty="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36195" marR="36195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Рыночная стоимость</a:t>
                      </a:r>
                      <a:endParaRPr lang="ru-RU" sz="14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275 143 678,16 ₽ </a:t>
                      </a:r>
                      <a:endParaRPr lang="ru-RU" sz="1400" dirty="0">
                        <a:effectLst/>
                        <a:latin typeface="Bookman Old Style"/>
                        <a:ea typeface="Calibri"/>
                        <a:cs typeface="Times New Roman"/>
                      </a:endParaRPr>
                    </a:p>
                  </a:txBody>
                  <a:tcPr marL="36195" marR="36195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3496" y="764704"/>
            <a:ext cx="8496944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Задача 18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Определить рыночную стоимость офисного здания методом ДДП. Известно, что инвестиции составят 400 млн. руб., будут осуществлены равными долями в течение 2-х лет. После планируется ввод в эксплуатацию объекта. Общая площадь 5 000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кв.м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, арендная 4 000 кв. м. Рыночная ставка аренды подобных объектов составляет 25 000 руб./кв. м. Все операционные расходы оплачивают арендаторы. Недозагрузка в первый год эксплуатации составит 30%, в последующие годы стабилизируется на уровне 10%. Коэффициент капитализации для реверсии 10%. Ставка дисконтирования для инвестиционного периода 20%, для операционного периода – 16%. Период прогнозирования 3 года. Дисконтирования на конец периода прогнозирования.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Подвох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Запутывание с дисконтированием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Для 3-го периода фактор дисконтирования: (1/1,2)*(1/1,2)*(1/1,16)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Решение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50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pic>
        <p:nvPicPr>
          <p:cNvPr id="7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sp>
        <p:nvSpPr>
          <p:cNvPr id="2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500958" y="6357958"/>
            <a:ext cx="471462" cy="365125"/>
          </a:xfrm>
        </p:spPr>
        <p:txBody>
          <a:bodyPr/>
          <a:lstStyle/>
          <a:p>
            <a:pPr>
              <a:defRPr/>
            </a:pPr>
            <a:fld id="{EAE96F90-A236-480F-AD96-E60C8C93DD63}" type="slidenum">
              <a:rPr lang="ru-RU" sz="1600" b="1" smtClean="0"/>
              <a:pPr>
                <a:defRPr/>
              </a:pPr>
              <a:t>28</a:t>
            </a:fld>
            <a:endParaRPr lang="ru-RU" sz="1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655937"/>
            <a:ext cx="864096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b="1" u="sng" dirty="0"/>
              <a:t>Задача 19</a:t>
            </a:r>
            <a:endParaRPr lang="ru-RU" sz="1700" dirty="0"/>
          </a:p>
          <a:p>
            <a:pPr algn="just"/>
            <a:r>
              <a:rPr lang="ru-RU" sz="1700" dirty="0"/>
              <a:t>Стоимость единого объекта недвижимости – 3 000 000 рублей.</a:t>
            </a:r>
          </a:p>
          <a:p>
            <a:pPr algn="just"/>
            <a:r>
              <a:rPr lang="ru-RU" sz="1700" dirty="0"/>
              <a:t>Прямые затраты на строительство составили – 500 000 рублей.</a:t>
            </a:r>
          </a:p>
          <a:p>
            <a:pPr algn="just"/>
            <a:r>
              <a:rPr lang="ru-RU" sz="1700" dirty="0"/>
              <a:t>Косвенные затраты на строительство  (а именно проценты по привлеченному кредиту) составили 20%  от суммы прямых затрат.</a:t>
            </a:r>
          </a:p>
          <a:p>
            <a:pPr algn="just"/>
            <a:r>
              <a:rPr lang="ru-RU" sz="1700" dirty="0"/>
              <a:t>Сумма кредита – 300 000 рублей. </a:t>
            </a:r>
          </a:p>
          <a:p>
            <a:pPr algn="just"/>
            <a:r>
              <a:rPr lang="ru-RU" sz="1700" dirty="0"/>
              <a:t>Прибыль предпринимателя составляет - 25% от стоимости готового объекта недвижимости. </a:t>
            </a:r>
          </a:p>
          <a:p>
            <a:pPr algn="just"/>
            <a:r>
              <a:rPr lang="ru-RU" sz="1700" dirty="0"/>
              <a:t>Определить стоимость земельного участка.</a:t>
            </a:r>
          </a:p>
          <a:p>
            <a:pPr algn="just"/>
            <a:r>
              <a:rPr lang="ru-RU" sz="1700" i="1" u="sng" dirty="0"/>
              <a:t>Подвох</a:t>
            </a:r>
            <a:endParaRPr lang="ru-RU" sz="1700" dirty="0"/>
          </a:p>
          <a:p>
            <a:pPr algn="just"/>
            <a:r>
              <a:rPr lang="ru-RU" sz="1700" dirty="0"/>
              <a:t>Запутывание с лишними данными.</a:t>
            </a:r>
          </a:p>
          <a:p>
            <a:pPr algn="just"/>
            <a:r>
              <a:rPr lang="ru-RU" sz="1700" i="1" u="sng" dirty="0"/>
              <a:t>Решение</a:t>
            </a:r>
            <a:endParaRPr lang="ru-RU" sz="1700" dirty="0"/>
          </a:p>
          <a:p>
            <a:pPr lvl="0" algn="just"/>
            <a:r>
              <a:rPr lang="ru-RU" sz="1700" dirty="0"/>
              <a:t>Определяем прибыль предпринимателя: под готовым объектом недвижимости понимается единый объект недвижимости (ЕОН).</a:t>
            </a:r>
          </a:p>
          <a:p>
            <a:pPr algn="just"/>
            <a:r>
              <a:rPr lang="ru-RU" sz="1700" dirty="0"/>
              <a:t>Прибыль предпринимателя: 3 000 000х25%  =750 000 рублей.</a:t>
            </a:r>
          </a:p>
          <a:p>
            <a:pPr lvl="0" algn="just"/>
            <a:r>
              <a:rPr lang="ru-RU" sz="1700" dirty="0"/>
              <a:t>Определяем стоимость ЕОН без прибыли предпринимателя: 3 000 000 – 750 000=2 250 000 рублей.</a:t>
            </a:r>
          </a:p>
          <a:p>
            <a:pPr lvl="0" algn="just"/>
            <a:r>
              <a:rPr lang="ru-RU" sz="1700" dirty="0"/>
              <a:t>Определяем стоимость воспроизводства: 500 000 + 20% х 500 000 = 600 000 руб.</a:t>
            </a:r>
          </a:p>
          <a:p>
            <a:pPr algn="just"/>
            <a:r>
              <a:rPr lang="ru-RU" sz="1700" dirty="0"/>
              <a:t>В стоимость воспроизводства включаем все косвенные издержки, в том числе проценты по кредиту, которые в условиях задачи указаны почему-то в процентах от стоимости строительства (видимо, чтобы нас запутать). Сумма кредита не нужна(!).</a:t>
            </a:r>
          </a:p>
          <a:p>
            <a:pPr algn="just"/>
            <a:r>
              <a:rPr lang="ru-RU" sz="1700" dirty="0"/>
              <a:t>Стоимость земли =  2 250 000 – 600 000 = 1 650 000 руб.</a:t>
            </a:r>
          </a:p>
        </p:txBody>
      </p:sp>
    </p:spTree>
    <p:extLst>
      <p:ext uri="{BB962C8B-B14F-4D97-AF65-F5344CB8AC3E}">
        <p14:creationId xmlns:p14="http://schemas.microsoft.com/office/powerpoint/2010/main" val="44009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pic>
        <p:nvPicPr>
          <p:cNvPr id="7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sp>
        <p:nvSpPr>
          <p:cNvPr id="2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500958" y="6357958"/>
            <a:ext cx="471462" cy="365125"/>
          </a:xfrm>
        </p:spPr>
        <p:txBody>
          <a:bodyPr/>
          <a:lstStyle/>
          <a:p>
            <a:pPr>
              <a:defRPr/>
            </a:pPr>
            <a:fld id="{EAE96F90-A236-480F-AD96-E60C8C93DD63}" type="slidenum">
              <a:rPr lang="ru-RU" sz="1600" b="1" smtClean="0"/>
              <a:pPr>
                <a:defRPr/>
              </a:pPr>
              <a:t>29</a:t>
            </a:fld>
            <a:endParaRPr lang="ru-RU" sz="1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655937"/>
            <a:ext cx="8640960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b="1" u="sng" dirty="0"/>
              <a:t>Задача </a:t>
            </a:r>
            <a:r>
              <a:rPr lang="ru-RU" sz="1700" b="1" u="sng" dirty="0" smtClean="0"/>
              <a:t>20</a:t>
            </a:r>
            <a:endParaRPr lang="ru-RU" sz="1700" dirty="0"/>
          </a:p>
          <a:p>
            <a:pPr algn="just"/>
            <a:r>
              <a:rPr lang="ru-RU" sz="1600" dirty="0"/>
              <a:t>Офисное здание. Общая площадь </a:t>
            </a:r>
            <a:r>
              <a:rPr lang="ru-RU" sz="1600" dirty="0" smtClean="0"/>
              <a:t>5 000 </a:t>
            </a:r>
            <a:r>
              <a:rPr lang="ru-RU" sz="1600" dirty="0" err="1" smtClean="0"/>
              <a:t>кв.м</a:t>
            </a:r>
            <a:r>
              <a:rPr lang="ru-RU" sz="1600" dirty="0" smtClean="0"/>
              <a:t>, </a:t>
            </a:r>
            <a:r>
              <a:rPr lang="ru-RU" sz="1600" dirty="0" err="1" smtClean="0"/>
              <a:t>арендопригодная</a:t>
            </a:r>
            <a:r>
              <a:rPr lang="ru-RU" sz="1600" dirty="0" smtClean="0"/>
              <a:t>  - 4 000 </a:t>
            </a:r>
            <a:r>
              <a:rPr lang="ru-RU" sz="1600" dirty="0" err="1" smtClean="0"/>
              <a:t>кв.м</a:t>
            </a:r>
            <a:r>
              <a:rPr lang="ru-RU" sz="1600" dirty="0" smtClean="0"/>
              <a:t>.</a:t>
            </a:r>
            <a:endParaRPr lang="ru-RU" sz="1600" dirty="0"/>
          </a:p>
          <a:p>
            <a:pPr algn="just"/>
            <a:r>
              <a:rPr lang="ru-RU" sz="1600" dirty="0"/>
              <a:t>Половина </a:t>
            </a:r>
            <a:r>
              <a:rPr lang="ru-RU" sz="1600" dirty="0" err="1"/>
              <a:t>арендопригодной</a:t>
            </a:r>
            <a:r>
              <a:rPr lang="ru-RU" sz="1600" dirty="0"/>
              <a:t> площади сдана якорному арендатору по договору аренды на 99 лет. По ставкам аренды 10 000, 12 000, 14 000 и по 16 000 руб</a:t>
            </a:r>
            <a:r>
              <a:rPr lang="ru-RU" sz="1600" dirty="0" smtClean="0"/>
              <a:t>./</a:t>
            </a:r>
            <a:r>
              <a:rPr lang="ru-RU" sz="1600" dirty="0" err="1" smtClean="0"/>
              <a:t>кв.м</a:t>
            </a:r>
            <a:r>
              <a:rPr lang="ru-RU" sz="1600" dirty="0" smtClean="0"/>
              <a:t>   </a:t>
            </a:r>
            <a:r>
              <a:rPr lang="ru-RU" sz="1600" dirty="0"/>
              <a:t>начиная с 4-го </a:t>
            </a:r>
            <a:r>
              <a:rPr lang="ru-RU" sz="1600" dirty="0" smtClean="0"/>
              <a:t>года.</a:t>
            </a:r>
            <a:endParaRPr lang="ru-RU" sz="1600" dirty="0"/>
          </a:p>
          <a:p>
            <a:pPr algn="just"/>
            <a:r>
              <a:rPr lang="ru-RU" sz="1600" dirty="0"/>
              <a:t>Остальная площадь сдана в аренду по ставке 25 000 </a:t>
            </a:r>
            <a:r>
              <a:rPr lang="ru-RU" sz="1600" dirty="0" smtClean="0"/>
              <a:t>руб./</a:t>
            </a:r>
            <a:r>
              <a:rPr lang="ru-RU" sz="1600" dirty="0" err="1" smtClean="0"/>
              <a:t>кв.м</a:t>
            </a:r>
            <a:r>
              <a:rPr lang="ru-RU" sz="1600" dirty="0" smtClean="0"/>
              <a:t> </a:t>
            </a:r>
            <a:r>
              <a:rPr lang="ru-RU" sz="1600" dirty="0"/>
              <a:t>с загрузкой 90%</a:t>
            </a:r>
          </a:p>
          <a:p>
            <a:pPr algn="just"/>
            <a:r>
              <a:rPr lang="ru-RU" sz="1600" dirty="0"/>
              <a:t>Дополнительно все арендаторы платят </a:t>
            </a:r>
            <a:r>
              <a:rPr lang="ru-RU" sz="1600" dirty="0" smtClean="0"/>
              <a:t>операционные расходы 5 000 руб./</a:t>
            </a:r>
            <a:r>
              <a:rPr lang="ru-RU" sz="1600" dirty="0" err="1" smtClean="0"/>
              <a:t>кв.м</a:t>
            </a:r>
            <a:r>
              <a:rPr lang="ru-RU" sz="1600" dirty="0" smtClean="0"/>
              <a:t> </a:t>
            </a:r>
            <a:r>
              <a:rPr lang="ru-RU" sz="1600" dirty="0"/>
              <a:t>арендуемой площади, что соответствует рыночным условиям.</a:t>
            </a:r>
          </a:p>
          <a:p>
            <a:pPr algn="just"/>
            <a:r>
              <a:rPr lang="ru-RU" sz="1600" dirty="0" smtClean="0"/>
              <a:t>Фактические операционные расходы 7 000 руб./</a:t>
            </a:r>
            <a:r>
              <a:rPr lang="ru-RU" sz="1600" dirty="0" err="1" smtClean="0"/>
              <a:t>кв.м</a:t>
            </a:r>
            <a:endParaRPr lang="ru-RU" sz="1600" dirty="0"/>
          </a:p>
          <a:p>
            <a:pPr algn="just"/>
            <a:r>
              <a:rPr lang="ru-RU" sz="1600" dirty="0"/>
              <a:t>Ставка терминальной стоимости 10</a:t>
            </a:r>
            <a:r>
              <a:rPr lang="ru-RU" sz="1600" dirty="0" smtClean="0"/>
              <a:t>%, Ставка </a:t>
            </a:r>
            <a:r>
              <a:rPr lang="ru-RU" sz="1600" dirty="0"/>
              <a:t>дисконтирования 16</a:t>
            </a:r>
            <a:r>
              <a:rPr lang="ru-RU" sz="1600" dirty="0" smtClean="0"/>
              <a:t>%, Ставка </a:t>
            </a:r>
            <a:r>
              <a:rPr lang="ru-RU" sz="1600" dirty="0"/>
              <a:t>капитализации 10%</a:t>
            </a:r>
          </a:p>
          <a:p>
            <a:pPr algn="just"/>
            <a:r>
              <a:rPr lang="ru-RU" sz="1600" dirty="0"/>
              <a:t>Рассчитать стоимость здания. Прогнозный период  3 </a:t>
            </a:r>
            <a:r>
              <a:rPr lang="ru-RU" sz="1600" dirty="0" smtClean="0"/>
              <a:t>года</a:t>
            </a:r>
            <a:r>
              <a:rPr lang="ru-RU" sz="1700" dirty="0" smtClean="0"/>
              <a:t>.</a:t>
            </a:r>
            <a:endParaRPr lang="ru-RU" sz="1700" dirty="0"/>
          </a:p>
          <a:p>
            <a:pPr algn="just"/>
            <a:r>
              <a:rPr lang="ru-RU" sz="1700" i="1" u="sng" dirty="0"/>
              <a:t>Подвох</a:t>
            </a:r>
            <a:endParaRPr lang="ru-RU" sz="1700" dirty="0"/>
          </a:p>
          <a:p>
            <a:pPr algn="just"/>
            <a:r>
              <a:rPr lang="ru-RU" sz="1700" dirty="0" smtClean="0"/>
              <a:t>ОР, уплачиваемые арендаторами, исчисляются с арендуемой площади. Прогнозный период – 3 года, т.е. 16 000 руб./</a:t>
            </a:r>
            <a:r>
              <a:rPr lang="ru-RU" sz="1700" dirty="0" err="1" smtClean="0"/>
              <a:t>кв.м</a:t>
            </a:r>
            <a:r>
              <a:rPr lang="ru-RU" sz="1700" dirty="0" smtClean="0"/>
              <a:t> с якорей с ПП года.</a:t>
            </a:r>
            <a:endParaRPr lang="ru-RU" sz="1700" dirty="0"/>
          </a:p>
          <a:p>
            <a:pPr algn="just"/>
            <a:r>
              <a:rPr lang="ru-RU" sz="1700" i="1" u="sng" dirty="0"/>
              <a:t>Решение</a:t>
            </a:r>
            <a:endParaRPr lang="ru-RU" sz="1700" dirty="0"/>
          </a:p>
          <a:p>
            <a:pPr lvl="0" algn="just"/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42294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u="sng" dirty="0" smtClean="0"/>
              <a:t>Вариант</a:t>
            </a:r>
          </a:p>
          <a:p>
            <a:pPr marL="0" indent="0">
              <a:buNone/>
            </a:pPr>
            <a:r>
              <a:rPr lang="ru-RU" sz="1800" dirty="0">
                <a:latin typeface="Calibri" panose="020F0502020204030204" pitchFamily="34" charset="0"/>
              </a:rPr>
              <a:t>Рассчитать коэффициент капитализации для объекта недвижимости. Срок жизни здания - 80 лет. Дата ввода объекта – октябрь 1957г., дата оценки - октябрь 2017 г.  Возврат инвестиций осуществляется по методу </a:t>
            </a:r>
            <a:r>
              <a:rPr lang="ru-RU" sz="1800" dirty="0" err="1">
                <a:latin typeface="Calibri" panose="020F0502020204030204" pitchFamily="34" charset="0"/>
              </a:rPr>
              <a:t>Хоскольда</a:t>
            </a:r>
            <a:r>
              <a:rPr lang="ru-RU" sz="1800" dirty="0">
                <a:latin typeface="Calibri" panose="020F0502020204030204" pitchFamily="34" charset="0"/>
              </a:rPr>
              <a:t>. Требуемая норма доходности инвестиций – 12%, в том числе </a:t>
            </a:r>
            <a:r>
              <a:rPr lang="ru-RU" sz="1800" dirty="0" err="1">
                <a:latin typeface="Calibri" panose="020F0502020204030204" pitchFamily="34" charset="0"/>
              </a:rPr>
              <a:t>безрисковая</a:t>
            </a:r>
            <a:r>
              <a:rPr lang="ru-RU" sz="1800" dirty="0">
                <a:latin typeface="Calibri" panose="020F0502020204030204" pitchFamily="34" charset="0"/>
              </a:rPr>
              <a:t> ставка  – 6%. Эффективный возраст соответствует хронологическому возрасту. Результат округлить до сотых долей процента.</a:t>
            </a:r>
          </a:p>
          <a:p>
            <a:pPr marL="0" indent="0">
              <a:buNone/>
            </a:pPr>
            <a:endParaRPr lang="ru-RU" sz="1800" u="sng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0560-6AA6-4E69-91C8-F87734AB733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0375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pic>
        <p:nvPicPr>
          <p:cNvPr id="7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sp>
        <p:nvSpPr>
          <p:cNvPr id="2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500958" y="6357958"/>
            <a:ext cx="471462" cy="365125"/>
          </a:xfrm>
        </p:spPr>
        <p:txBody>
          <a:bodyPr/>
          <a:lstStyle/>
          <a:p>
            <a:pPr>
              <a:defRPr/>
            </a:pPr>
            <a:fld id="{EAE96F90-A236-480F-AD96-E60C8C93DD63}" type="slidenum">
              <a:rPr lang="ru-RU" sz="1600" b="1" smtClean="0"/>
              <a:pPr>
                <a:defRPr/>
              </a:pPr>
              <a:t>30</a:t>
            </a:fld>
            <a:endParaRPr lang="ru-RU" sz="1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655937"/>
            <a:ext cx="864096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7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187323"/>
              </p:ext>
            </p:extLst>
          </p:nvPr>
        </p:nvGraphicFramePr>
        <p:xfrm>
          <a:off x="611561" y="1166813"/>
          <a:ext cx="7776862" cy="50727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16299"/>
                <a:gridCol w="1613726"/>
                <a:gridCol w="1502062"/>
                <a:gridCol w="1329163"/>
                <a:gridCol w="1415612"/>
              </a:tblGrid>
              <a:tr h="17484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 годы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2" marR="7432" marT="7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                          1,00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2" marR="7432" marT="7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                       2,00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2" marR="7432" marT="7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                   3,00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2" marR="7432" marT="74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ПП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2" marR="7432" marT="7432" marB="0"/>
                </a:tc>
              </a:tr>
              <a:tr h="17484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 Ставки якоря, руб./</a:t>
                      </a:r>
                      <a:r>
                        <a:rPr lang="ru-RU" sz="1100" u="none" strike="noStrike" dirty="0" err="1">
                          <a:effectLst/>
                        </a:rPr>
                        <a:t>кв.м</a:t>
                      </a:r>
                      <a:r>
                        <a:rPr lang="ru-RU" sz="1100" u="none" strike="noStrike" dirty="0">
                          <a:effectLst/>
                        </a:rPr>
                        <a:t>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2" marR="7432" marT="7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                 10 000,00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2" marR="7432" marT="7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              12 000,00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2" marR="7432" marT="7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          14 000,00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2" marR="7432" marT="7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            16 000,00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2" marR="7432" marT="7432" marB="0"/>
                </a:tc>
              </a:tr>
              <a:tr h="34968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 Арендуемая площадь якорями, </a:t>
                      </a:r>
                      <a:r>
                        <a:rPr lang="ru-RU" sz="1100" u="none" strike="noStrike" dirty="0" err="1">
                          <a:effectLst/>
                        </a:rPr>
                        <a:t>кв.м</a:t>
                      </a:r>
                      <a:r>
                        <a:rPr lang="ru-RU" sz="1100" u="none" strike="noStrike" dirty="0">
                          <a:effectLst/>
                        </a:rPr>
                        <a:t>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2" marR="7432" marT="7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                   2 000,00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2" marR="7432" marT="7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                2 000,00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2" marR="7432" marT="7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            2 000,00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2" marR="7432" marT="7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              2 000,00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2" marR="7432" marT="7432" marB="0"/>
                </a:tc>
              </a:tr>
              <a:tr h="17484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1" u="none" strike="noStrike" dirty="0">
                          <a:effectLst/>
                        </a:rPr>
                        <a:t> ПВД якоря 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2" marR="7432" marT="7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1" u="none" strike="noStrike" dirty="0">
                          <a:effectLst/>
                        </a:rPr>
                        <a:t>               20 000 000   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2" marR="7432" marT="7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1" u="none" strike="noStrike" dirty="0">
                          <a:effectLst/>
                        </a:rPr>
                        <a:t>            24 000 000   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2" marR="7432" marT="7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1" u="none" strike="noStrike" dirty="0">
                          <a:effectLst/>
                        </a:rPr>
                        <a:t>        28 000 000   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2" marR="7432" marT="7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1" u="none" strike="noStrike" dirty="0">
                          <a:effectLst/>
                        </a:rPr>
                        <a:t>          32 000 000   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2" marR="7432" marT="7432" marB="0"/>
                </a:tc>
              </a:tr>
              <a:tr h="34968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 Ставки остальные, руб./</a:t>
                      </a:r>
                      <a:r>
                        <a:rPr lang="ru-RU" sz="1100" u="none" strike="noStrike" dirty="0" err="1">
                          <a:effectLst/>
                        </a:rPr>
                        <a:t>кв.м</a:t>
                      </a:r>
                      <a:r>
                        <a:rPr lang="ru-RU" sz="1100" u="none" strike="noStrike" dirty="0">
                          <a:effectLst/>
                        </a:rPr>
                        <a:t>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2" marR="7432" marT="7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                      25 000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2" marR="7432" marT="7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                   25 000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2" marR="7432" marT="7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               25 000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2" marR="7432" marT="7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                 25 000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2" marR="7432" marT="7432" marB="0"/>
                </a:tc>
              </a:tr>
              <a:tr h="34968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 Арендуемая площадь остальными, </a:t>
                      </a:r>
                      <a:r>
                        <a:rPr lang="ru-RU" sz="1100" u="none" strike="noStrike" dirty="0" err="1">
                          <a:effectLst/>
                        </a:rPr>
                        <a:t>кв.м</a:t>
                      </a:r>
                      <a:r>
                        <a:rPr lang="ru-RU" sz="1100" u="none" strike="noStrike" dirty="0">
                          <a:effectLst/>
                        </a:rPr>
                        <a:t>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2" marR="7432" marT="7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                        1 800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2" marR="7432" marT="7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                     1 800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2" marR="7432" marT="7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                 1 800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2" marR="7432" marT="7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                   1 800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2" marR="7432" marT="7432" marB="0"/>
                </a:tc>
              </a:tr>
              <a:tr h="34968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1" u="none" strike="noStrike" dirty="0">
                          <a:effectLst/>
                        </a:rPr>
                        <a:t>  ПВД прочие арендаторы, руб. 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2" marR="7432" marT="7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1" u="none" strike="noStrike" dirty="0">
                          <a:effectLst/>
                        </a:rPr>
                        <a:t>               45 000 000   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2" marR="7432" marT="7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1" u="none" strike="noStrike" dirty="0">
                          <a:effectLst/>
                        </a:rPr>
                        <a:t>            45 000 000   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2" marR="7432" marT="7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1" u="none" strike="noStrike">
                          <a:effectLst/>
                        </a:rPr>
                        <a:t>        45 000 000   </a:t>
                      </a:r>
                      <a:endParaRPr lang="ru-RU" sz="1100" b="1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2" marR="7432" marT="7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1" u="none" strike="noStrike" dirty="0">
                          <a:effectLst/>
                        </a:rPr>
                        <a:t>          45 000 000   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2" marR="7432" marT="7432" marB="0"/>
                </a:tc>
              </a:tr>
              <a:tr h="524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 Арендуемая площадь (всеми арендаторами), кв.м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2" marR="7432" marT="7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                        3 800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2" marR="7432" marT="7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                     3 800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2" marR="7432" marT="7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                 3 800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2" marR="7432" marT="7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                   3 800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2" marR="7432" marT="7432" marB="0"/>
                </a:tc>
              </a:tr>
              <a:tr h="34968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 Компенсация ОР арендаторы, руб./кв.м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2" marR="7432" marT="7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                        5 000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2" marR="7432" marT="7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                     5 000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2" marR="7432" marT="7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                 5 000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2" marR="7432" marT="7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                   5 000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2" marR="7432" marT="7432" marB="0"/>
                </a:tc>
              </a:tr>
              <a:tr h="34968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1" u="none" strike="noStrike" dirty="0">
                          <a:effectLst/>
                        </a:rPr>
                        <a:t> Компенсация ОР арендаторы ВСЕГО, руб. 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2" marR="7432" marT="7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1" u="none" strike="noStrike" dirty="0">
                          <a:effectLst/>
                        </a:rPr>
                        <a:t>               19 000 000   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2" marR="7432" marT="7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1" u="none" strike="noStrike" dirty="0">
                          <a:effectLst/>
                        </a:rPr>
                        <a:t>            19 000 000   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2" marR="7432" marT="7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1" u="none" strike="noStrike" dirty="0">
                          <a:effectLst/>
                        </a:rPr>
                        <a:t>        19 000 000   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2" marR="7432" marT="7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1" u="none" strike="noStrike" dirty="0">
                          <a:effectLst/>
                        </a:rPr>
                        <a:t>          19 000 000   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2" marR="7432" marT="7432" marB="0"/>
                </a:tc>
              </a:tr>
              <a:tr h="17484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1" u="none" strike="noStrike" dirty="0">
                          <a:effectLst/>
                        </a:rPr>
                        <a:t> ПВД 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2" marR="7432" marT="7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1" u="none" strike="noStrike" dirty="0">
                          <a:effectLst/>
                        </a:rPr>
                        <a:t>               84 000 000   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2" marR="7432" marT="7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1" u="none" strike="noStrike" dirty="0">
                          <a:effectLst/>
                        </a:rPr>
                        <a:t>            88 000 000   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2" marR="7432" marT="7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1" u="none" strike="noStrike" dirty="0">
                          <a:effectLst/>
                        </a:rPr>
                        <a:t>        92 000 000   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2" marR="7432" marT="7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1" u="none" strike="noStrike" dirty="0">
                          <a:effectLst/>
                        </a:rPr>
                        <a:t>          96 000 000   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2" marR="7432" marT="7432" marB="0"/>
                </a:tc>
              </a:tr>
              <a:tr h="34968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 ОР фактические, руб./кв.м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2" marR="7432" marT="7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                        7 000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2" marR="7432" marT="7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                     7 000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2" marR="7432" marT="7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                 7 000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2" marR="7432" marT="7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                   7 000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2" marR="7432" marT="7432" marB="0"/>
                </a:tc>
              </a:tr>
              <a:tr h="34968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 ОР фактические ВСЕГО, руб.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2" marR="7432" marT="7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               35 000 000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2" marR="7432" marT="7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            35 000 000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2" marR="7432" marT="7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        35 000 000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2" marR="7432" marT="7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          35 000 000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2" marR="7432" marT="7432" marB="0"/>
                </a:tc>
              </a:tr>
              <a:tr h="17484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1" u="none" strike="noStrike" dirty="0">
                          <a:effectLst/>
                        </a:rPr>
                        <a:t> ЧОД 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2" marR="7432" marT="7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1" u="none" strike="noStrike" dirty="0">
                          <a:effectLst/>
                        </a:rPr>
                        <a:t>               49 000 000   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2" marR="7432" marT="7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1" u="none" strike="noStrike" dirty="0">
                          <a:effectLst/>
                        </a:rPr>
                        <a:t>            53 000 000   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2" marR="7432" marT="7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1" u="none" strike="noStrike" dirty="0">
                          <a:effectLst/>
                        </a:rPr>
                        <a:t>        57 000 000   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2" marR="7432" marT="7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1" u="none" strike="noStrike" dirty="0">
                          <a:effectLst/>
                        </a:rPr>
                        <a:t>          61 000 000   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2" marR="7432" marT="7432" marB="0"/>
                </a:tc>
              </a:tr>
              <a:tr h="17484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 </a:t>
                      </a:r>
                      <a:r>
                        <a:rPr lang="ru-RU" sz="1100" u="none" strike="noStrike">
                          <a:effectLst/>
                        </a:rPr>
                        <a:t>Терминальная </a:t>
                      </a:r>
                      <a:r>
                        <a:rPr lang="ru-RU" sz="1100" u="none" strike="noStrike" smtClean="0">
                          <a:effectLst/>
                        </a:rPr>
                        <a:t>стоимость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2" marR="7432" marT="7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2" marR="7432" marT="7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2" marR="7432" marT="7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2" marR="7432" marT="7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        610 000 000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2" marR="7432" marT="7432" marB="0"/>
                </a:tc>
              </a:tr>
              <a:tr h="17484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2" marR="7432" marT="7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                      0,8621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2" marR="7432" marT="7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                   0,7432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2" marR="7432" marT="7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               0,6407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2" marR="7432" marT="7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                 0,6407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2" marR="7432" marT="7432" marB="0"/>
                </a:tc>
              </a:tr>
              <a:tr h="17484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2" marR="7432" marT="7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2" marR="7432" marT="7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2" marR="7432" marT="7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2" marR="7432" marT="7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2" marR="7432" marT="7432" marB="0"/>
                </a:tc>
              </a:tr>
              <a:tr h="17484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2" marR="7432" marT="7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          42 241 379,31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2" marR="7432" marT="7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            39 387 634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2" marR="7432" marT="7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   36 517 487,39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2" marR="7432" marT="7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   390 801 180,86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2" marR="7432" marT="7432" marB="0"/>
                </a:tc>
              </a:tr>
              <a:tr h="17484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2" marR="7432" marT="7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2" marR="7432" marT="7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     118 146 500,47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2" marR="7432" marT="7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32" marR="7432" marT="74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u="none" strike="noStrike" dirty="0">
                          <a:effectLst/>
                        </a:rPr>
                        <a:t>   508 947 681,33   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432" marR="7432" marT="7432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94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pic>
        <p:nvPicPr>
          <p:cNvPr id="7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sp>
        <p:nvSpPr>
          <p:cNvPr id="2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500958" y="6357958"/>
            <a:ext cx="471462" cy="365125"/>
          </a:xfrm>
        </p:spPr>
        <p:txBody>
          <a:bodyPr/>
          <a:lstStyle/>
          <a:p>
            <a:pPr>
              <a:defRPr/>
            </a:pPr>
            <a:fld id="{EAE96F90-A236-480F-AD96-E60C8C93DD63}" type="slidenum">
              <a:rPr lang="ru-RU" sz="1600" b="1" smtClean="0"/>
              <a:pPr>
                <a:defRPr/>
              </a:pPr>
              <a:t>31</a:t>
            </a:fld>
            <a:endParaRPr lang="ru-RU" sz="1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655937"/>
            <a:ext cx="8640960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b="1" u="sng" dirty="0">
                <a:solidFill>
                  <a:srgbClr val="FF0000"/>
                </a:solidFill>
              </a:rPr>
              <a:t>Задача </a:t>
            </a:r>
            <a:r>
              <a:rPr lang="ru-RU" sz="1700" b="1" u="sng" dirty="0" smtClean="0">
                <a:solidFill>
                  <a:srgbClr val="FF0000"/>
                </a:solidFill>
              </a:rPr>
              <a:t>21</a:t>
            </a:r>
            <a:endParaRPr lang="ru-RU" sz="1700" dirty="0">
              <a:solidFill>
                <a:srgbClr val="FF0000"/>
              </a:solidFill>
            </a:endParaRPr>
          </a:p>
          <a:p>
            <a:r>
              <a:rPr lang="ru-RU" dirty="0"/>
              <a:t>Здание продано за 2,8 </a:t>
            </a:r>
            <a:r>
              <a:rPr lang="ru-RU" dirty="0" err="1"/>
              <a:t>млн.руб</a:t>
            </a:r>
            <a:r>
              <a:rPr lang="ru-RU" dirty="0"/>
              <a:t>. через 3 года. Какая цена была бы заплачена за здание сейчас, если ставка дисконтирования 26%, а ставка по кредиту 18%?</a:t>
            </a:r>
          </a:p>
          <a:p>
            <a:r>
              <a:rPr lang="ru-RU" i="1" u="sng" dirty="0"/>
              <a:t>Подвох</a:t>
            </a:r>
            <a:endParaRPr lang="ru-RU" dirty="0"/>
          </a:p>
          <a:p>
            <a:r>
              <a:rPr lang="ru-RU" dirty="0"/>
              <a:t>Запутывание с дисконтированием – на конец периода, на начало или середину. Раз срок 3 года и указано, что здание продано, значит на конец периода.</a:t>
            </a:r>
          </a:p>
          <a:p>
            <a:r>
              <a:rPr lang="ru-RU" i="1" u="sng" dirty="0"/>
              <a:t>Решение</a:t>
            </a:r>
            <a:endParaRPr lang="ru-RU" dirty="0"/>
          </a:p>
          <a:p>
            <a:r>
              <a:rPr lang="ru-RU" dirty="0"/>
              <a:t>2,8 / (1+0,26)^3 = 2,8/2 = 1,4 </a:t>
            </a:r>
            <a:r>
              <a:rPr lang="ru-RU" dirty="0" err="1"/>
              <a:t>млн.руб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160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pic>
        <p:nvPicPr>
          <p:cNvPr id="7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sp>
        <p:nvSpPr>
          <p:cNvPr id="2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500958" y="6357958"/>
            <a:ext cx="471462" cy="365125"/>
          </a:xfrm>
        </p:spPr>
        <p:txBody>
          <a:bodyPr/>
          <a:lstStyle/>
          <a:p>
            <a:pPr>
              <a:defRPr/>
            </a:pPr>
            <a:fld id="{EAE96F90-A236-480F-AD96-E60C8C93DD63}" type="slidenum">
              <a:rPr lang="ru-RU" sz="1600" b="1" smtClean="0"/>
              <a:pPr>
                <a:defRPr/>
              </a:pPr>
              <a:t>32</a:t>
            </a:fld>
            <a:endParaRPr lang="ru-RU" sz="1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655937"/>
            <a:ext cx="8640960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b="1" u="sng" dirty="0"/>
              <a:t>Задача </a:t>
            </a:r>
            <a:r>
              <a:rPr lang="ru-RU" sz="1700" b="1" u="sng" dirty="0" smtClean="0"/>
              <a:t>22</a:t>
            </a:r>
            <a:endParaRPr lang="ru-RU" sz="1700" dirty="0"/>
          </a:p>
          <a:p>
            <a:r>
              <a:rPr lang="ru-RU" dirty="0"/>
              <a:t>Стоимость ЕОН 14 500. Затраты на воспроизводство улучшений 10 000. </a:t>
            </a:r>
            <a:r>
              <a:rPr lang="ru-RU" dirty="0" err="1"/>
              <a:t>Ифиз</a:t>
            </a:r>
            <a:r>
              <a:rPr lang="ru-RU" dirty="0"/>
              <a:t>, </a:t>
            </a:r>
            <a:r>
              <a:rPr lang="ru-RU" dirty="0" err="1"/>
              <a:t>Ифункц</a:t>
            </a:r>
            <a:r>
              <a:rPr lang="ru-RU" dirty="0"/>
              <a:t> по 500. Накопленный износ определять по аддитивной модели. Рассчитать стоимость земельного участка.</a:t>
            </a:r>
          </a:p>
          <a:p>
            <a:r>
              <a:rPr lang="ru-RU" i="1" u="sng" dirty="0"/>
              <a:t>Подвох</a:t>
            </a:r>
            <a:endParaRPr lang="ru-RU" dirty="0"/>
          </a:p>
          <a:p>
            <a:r>
              <a:rPr lang="ru-RU" dirty="0"/>
              <a:t>Аддитивная модель – значит накопленный износ определять сложением..</a:t>
            </a:r>
          </a:p>
          <a:p>
            <a:r>
              <a:rPr lang="ru-RU" i="1" u="sng" dirty="0"/>
              <a:t>Решение</a:t>
            </a:r>
            <a:endParaRPr lang="ru-RU" dirty="0"/>
          </a:p>
          <a:p>
            <a:r>
              <a:rPr lang="ru-RU" dirty="0"/>
              <a:t>Определяем величину накопленного износа: </a:t>
            </a:r>
            <a:r>
              <a:rPr lang="ru-RU" dirty="0" err="1"/>
              <a:t>Ифиз</a:t>
            </a:r>
            <a:r>
              <a:rPr lang="ru-RU" dirty="0"/>
              <a:t>. + </a:t>
            </a:r>
            <a:r>
              <a:rPr lang="ru-RU" dirty="0" err="1"/>
              <a:t>Ифунк</a:t>
            </a:r>
            <a:r>
              <a:rPr lang="ru-RU" dirty="0"/>
              <a:t>. = 500 + 500 = 1 000 </a:t>
            </a:r>
          </a:p>
          <a:p>
            <a:r>
              <a:rPr lang="ru-RU" dirty="0"/>
              <a:t>Определяем затраты на воспроизводство улучшений с учетом износа: 10 000 – 1 000 = 9 000 </a:t>
            </a:r>
          </a:p>
          <a:p>
            <a:r>
              <a:rPr lang="ru-RU" dirty="0"/>
              <a:t>Определяем стоимость земельного участка: 14 500 – 9 000 = 5 500 </a:t>
            </a:r>
          </a:p>
        </p:txBody>
      </p:sp>
    </p:spTree>
    <p:extLst>
      <p:ext uri="{BB962C8B-B14F-4D97-AF65-F5344CB8AC3E}">
        <p14:creationId xmlns:p14="http://schemas.microsoft.com/office/powerpoint/2010/main" val="392160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pic>
        <p:nvPicPr>
          <p:cNvPr id="7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sp>
        <p:nvSpPr>
          <p:cNvPr id="2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500958" y="6357958"/>
            <a:ext cx="471462" cy="365125"/>
          </a:xfrm>
        </p:spPr>
        <p:txBody>
          <a:bodyPr/>
          <a:lstStyle/>
          <a:p>
            <a:pPr>
              <a:defRPr/>
            </a:pPr>
            <a:fld id="{EAE96F90-A236-480F-AD96-E60C8C93DD63}" type="slidenum">
              <a:rPr lang="ru-RU" sz="1600" b="1" smtClean="0"/>
              <a:pPr>
                <a:defRPr/>
              </a:pPr>
              <a:t>33</a:t>
            </a:fld>
            <a:endParaRPr lang="ru-RU" sz="1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655937"/>
            <a:ext cx="8640960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b="1" u="sng" dirty="0"/>
              <a:t>Задача </a:t>
            </a:r>
            <a:r>
              <a:rPr lang="ru-RU" sz="1700" b="1" u="sng" dirty="0" smtClean="0"/>
              <a:t>23</a:t>
            </a:r>
            <a:endParaRPr lang="ru-RU" sz="1700" dirty="0"/>
          </a:p>
          <a:p>
            <a:r>
              <a:rPr lang="ru-RU" dirty="0"/>
              <a:t>Найти коэффициент </a:t>
            </a:r>
            <a:r>
              <a:rPr lang="ru-RU" dirty="0" err="1"/>
              <a:t>уторгования</a:t>
            </a:r>
            <a:r>
              <a:rPr lang="ru-RU" dirty="0"/>
              <a:t> для торгового помещения, расположенного на 1 этаже. Даны следующие данные для расчета:</a:t>
            </a:r>
            <a:endParaRPr lang="ru-RU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офисное помещение на 2 этаже. Продавалось за 1,2 млн. руб., было продано за 980 тыс. руб.;</a:t>
            </a:r>
            <a:endParaRPr lang="ru-RU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торговое помещение на 1 этаже. Продавалось за 2,2 млн. руб., было продано за 1,6 млн. руб.;</a:t>
            </a:r>
            <a:endParaRPr lang="ru-RU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магазин на 1 этаже. Продавался за 600 тыс. руб., был продан за 600 тыс. руб.;</a:t>
            </a:r>
            <a:endParaRPr lang="ru-RU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помещения фитнес центра. Продавался за 2 млн. руб., был продан  за 1,9 млн. руб</a:t>
            </a:r>
            <a:r>
              <a:rPr lang="ru-RU" dirty="0" smtClean="0"/>
              <a:t>.;</a:t>
            </a:r>
            <a:endParaRPr lang="ru-RU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помещения </a:t>
            </a:r>
            <a:r>
              <a:rPr lang="ru-RU" dirty="0"/>
              <a:t>супермаркета на 1 этаже. Продавался за 2 млн. руб., был продан за 1,7 млн. руб.</a:t>
            </a:r>
          </a:p>
          <a:p>
            <a:r>
              <a:rPr lang="ru-RU" i="1" u="sng" dirty="0"/>
              <a:t>Подвох</a:t>
            </a:r>
            <a:endParaRPr lang="ru-RU" sz="1400" dirty="0"/>
          </a:p>
          <a:p>
            <a:r>
              <a:rPr lang="ru-RU" dirty="0"/>
              <a:t>Выбор аналогов для расчета.</a:t>
            </a:r>
            <a:endParaRPr lang="ru-RU" sz="1400" dirty="0"/>
          </a:p>
          <a:p>
            <a:r>
              <a:rPr lang="ru-RU" i="1" u="sng" dirty="0"/>
              <a:t>Решение</a:t>
            </a:r>
            <a:endParaRPr lang="ru-RU" sz="1400" dirty="0"/>
          </a:p>
          <a:p>
            <a:r>
              <a:rPr lang="ru-RU" dirty="0"/>
              <a:t>((2,2-1,6)/2,2 + (0,6-0,6)/0,6 + (2-1,7)/2)/3 = (0,6/2,2 + 0/0,6 + 0,3/2)/3 = (0,2727 + 0 + 0,15)/3 = 0,4227/3 = 0,1409 или 14,09%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92160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pic>
        <p:nvPicPr>
          <p:cNvPr id="7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sp>
        <p:nvSpPr>
          <p:cNvPr id="2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500958" y="6357958"/>
            <a:ext cx="471462" cy="365125"/>
          </a:xfrm>
        </p:spPr>
        <p:txBody>
          <a:bodyPr/>
          <a:lstStyle/>
          <a:p>
            <a:pPr>
              <a:defRPr/>
            </a:pPr>
            <a:fld id="{EAE96F90-A236-480F-AD96-E60C8C93DD63}" type="slidenum">
              <a:rPr lang="ru-RU" sz="1600" b="1" smtClean="0"/>
              <a:pPr>
                <a:defRPr/>
              </a:pPr>
              <a:t>34</a:t>
            </a:fld>
            <a:endParaRPr lang="ru-RU" sz="1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655937"/>
            <a:ext cx="8640960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b="1" u="sng" dirty="0"/>
              <a:t>Задача </a:t>
            </a:r>
            <a:r>
              <a:rPr lang="ru-RU" sz="1700" b="1" u="sng" dirty="0" smtClean="0"/>
              <a:t>24</a:t>
            </a:r>
            <a:endParaRPr lang="ru-RU" sz="1700" dirty="0"/>
          </a:p>
          <a:p>
            <a:r>
              <a:rPr lang="ru-RU" dirty="0"/>
              <a:t>Определить стоимость здания, которое через 4 года можно будет продать не дороже 3,2 млн. руб. При этом доходы от аренды здания покрывают расходы собственника на его содержание. Ставка доходности 26%. По сложившейся на рынке практике ставка кредитования составляет 18%.</a:t>
            </a:r>
          </a:p>
          <a:p>
            <a:r>
              <a:rPr lang="ru-RU" i="1" u="sng" dirty="0"/>
              <a:t>Подвох</a:t>
            </a:r>
            <a:endParaRPr lang="ru-RU" dirty="0"/>
          </a:p>
          <a:p>
            <a:r>
              <a:rPr lang="ru-RU" dirty="0"/>
              <a:t>ЧОД в течение 4 лет = 0.</a:t>
            </a:r>
          </a:p>
          <a:p>
            <a:r>
              <a:rPr lang="ru-RU" i="1" u="sng" dirty="0"/>
              <a:t>Решение</a:t>
            </a:r>
            <a:endParaRPr lang="ru-RU" dirty="0"/>
          </a:p>
          <a:p>
            <a:r>
              <a:rPr lang="ru-RU" dirty="0"/>
              <a:t>3,2 =3,2*0,3968 = 1,27 </a:t>
            </a:r>
            <a:r>
              <a:rPr lang="ru-RU" dirty="0" err="1"/>
              <a:t>млн.руб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160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pic>
        <p:nvPicPr>
          <p:cNvPr id="7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sp>
        <p:nvSpPr>
          <p:cNvPr id="2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500958" y="6357958"/>
            <a:ext cx="471462" cy="365125"/>
          </a:xfrm>
        </p:spPr>
        <p:txBody>
          <a:bodyPr/>
          <a:lstStyle/>
          <a:p>
            <a:pPr>
              <a:defRPr/>
            </a:pPr>
            <a:fld id="{EAE96F90-A236-480F-AD96-E60C8C93DD63}" type="slidenum">
              <a:rPr lang="ru-RU" sz="1600" b="1" smtClean="0"/>
              <a:pPr>
                <a:defRPr/>
              </a:pPr>
              <a:t>35</a:t>
            </a:fld>
            <a:endParaRPr lang="ru-RU" sz="1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655937"/>
            <a:ext cx="8640960" cy="561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b="1" u="sng" dirty="0"/>
              <a:t>Задача </a:t>
            </a:r>
            <a:r>
              <a:rPr lang="ru-RU" sz="1700" b="1" u="sng" dirty="0" smtClean="0"/>
              <a:t>25</a:t>
            </a:r>
            <a:endParaRPr lang="ru-RU" sz="1700" dirty="0"/>
          </a:p>
          <a:p>
            <a:r>
              <a:rPr lang="ru-RU" dirty="0"/>
              <a:t>Рассчитать рыночную стоимость линейного объекта, зарегистрированного как объект недвижимости. Протяженность - 120 км. Диаметр трубы 820 мм, толщина стенки - 10 мм. Известно, что контрактная цена трубы диаметром 820 мм и 10 мм толщиной стенки - 57 руб./т. Масса трубы - 202 т на 1 км. Индекс перевода контрактных цен в цены на дату оценки - 1,15. Стоимость монтажа 1 км трубопровода в ценах на дату оценки составляет – 16 000 р/км. Хронологический возраст - 10 лет. Срок жизни - 29 лет. Оставшийся срок экономической жизни - 14 лет. Прибыль предпринимателя - 0%.</a:t>
            </a:r>
          </a:p>
          <a:p>
            <a:r>
              <a:rPr lang="ru-RU" i="1" u="sng" dirty="0"/>
              <a:t>Подвох</a:t>
            </a:r>
            <a:endParaRPr lang="ru-RU" dirty="0"/>
          </a:p>
          <a:p>
            <a:r>
              <a:rPr lang="ru-RU" dirty="0"/>
              <a:t>Обилие данных. Необходимость учета разницы в рыночной и контрактной цене.</a:t>
            </a:r>
          </a:p>
          <a:p>
            <a:r>
              <a:rPr lang="ru-RU" i="1" u="sng" dirty="0"/>
              <a:t>Решение</a:t>
            </a:r>
            <a:endParaRPr lang="ru-RU" dirty="0"/>
          </a:p>
          <a:p>
            <a:r>
              <a:rPr lang="ru-RU" dirty="0"/>
              <a:t>Определяем контрактную цену трубы за 1 км: 57 * 202 = 11 514 руб.</a:t>
            </a:r>
          </a:p>
          <a:p>
            <a:r>
              <a:rPr lang="ru-RU" dirty="0"/>
              <a:t>Определяем рыночную стоимость трубы за 1 км: 11 514 * 1,15 = 13 241 руб.</a:t>
            </a:r>
          </a:p>
          <a:p>
            <a:r>
              <a:rPr lang="ru-RU" dirty="0"/>
              <a:t>Определяем рыночную стоимость трубы за 1 км с учетом монтажа: 13 241 + 16 000 = 29 241 руб.</a:t>
            </a:r>
          </a:p>
          <a:p>
            <a:r>
              <a:rPr lang="ru-RU" dirty="0"/>
              <a:t>Определяем стоимость воспроизводства объекта оценки без учета износа: 29 241 * 120 = 3 508 920 руб.</a:t>
            </a:r>
          </a:p>
          <a:p>
            <a:r>
              <a:rPr lang="ru-RU" dirty="0"/>
              <a:t>Определяем износ: (29-14) / 29 = 15 / 29 = 0,5172 или 51,72%</a:t>
            </a:r>
          </a:p>
          <a:p>
            <a:r>
              <a:rPr lang="ru-RU" dirty="0"/>
              <a:t>Определяем рыночную стоимость объекта оценки: 3 508 920 * (1-0,5172) = 3 508 920 * 0,4828 = 1 694 107 руб.</a:t>
            </a:r>
          </a:p>
        </p:txBody>
      </p:sp>
    </p:spTree>
    <p:extLst>
      <p:ext uri="{BB962C8B-B14F-4D97-AF65-F5344CB8AC3E}">
        <p14:creationId xmlns:p14="http://schemas.microsoft.com/office/powerpoint/2010/main" val="392160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pic>
        <p:nvPicPr>
          <p:cNvPr id="7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sp>
        <p:nvSpPr>
          <p:cNvPr id="2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500958" y="6357958"/>
            <a:ext cx="471462" cy="365125"/>
          </a:xfrm>
        </p:spPr>
        <p:txBody>
          <a:bodyPr/>
          <a:lstStyle/>
          <a:p>
            <a:pPr>
              <a:defRPr/>
            </a:pPr>
            <a:fld id="{EAE96F90-A236-480F-AD96-E60C8C93DD63}" type="slidenum">
              <a:rPr lang="ru-RU" sz="1600" b="1" smtClean="0"/>
              <a:pPr>
                <a:defRPr/>
              </a:pPr>
              <a:t>36</a:t>
            </a:fld>
            <a:endParaRPr lang="ru-RU" sz="1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655937"/>
            <a:ext cx="864096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b="1" u="sng" dirty="0"/>
              <a:t>Задача </a:t>
            </a:r>
            <a:r>
              <a:rPr lang="ru-RU" sz="1700" b="1" u="sng" dirty="0" smtClean="0"/>
              <a:t>26</a:t>
            </a:r>
            <a:endParaRPr lang="ru-RU" sz="1700" dirty="0"/>
          </a:p>
          <a:p>
            <a:r>
              <a:rPr lang="ru-RU" dirty="0"/>
              <a:t>В период с 01.01 2005 по 31.12.2016 рыночные ставки аренды выросли на 123% и с 01.01.2010 по 31.12.2016 на 37%, какой была рыночная ставка аренды 01.01.2010, если 01.01.2005 она составляла 500 рублей. Результат округлить до целого. </a:t>
            </a:r>
          </a:p>
          <a:p>
            <a:r>
              <a:rPr lang="ru-RU" dirty="0"/>
              <a:t>Варианты ответов: </a:t>
            </a:r>
          </a:p>
          <a:p>
            <a:r>
              <a:rPr lang="ru-RU" dirty="0"/>
              <a:t>1) 430. </a:t>
            </a:r>
          </a:p>
          <a:p>
            <a:r>
              <a:rPr lang="ru-RU" dirty="0"/>
              <a:t>2) 1115. </a:t>
            </a:r>
          </a:p>
          <a:p>
            <a:r>
              <a:rPr lang="ru-RU" dirty="0"/>
              <a:t>3) 685. </a:t>
            </a:r>
          </a:p>
          <a:p>
            <a:r>
              <a:rPr lang="ru-RU" dirty="0" smtClean="0"/>
              <a:t>4) 561. </a:t>
            </a:r>
            <a:endParaRPr lang="ru-RU" dirty="0"/>
          </a:p>
          <a:p>
            <a:r>
              <a:rPr lang="ru-RU" dirty="0"/>
              <a:t>5) 814.</a:t>
            </a:r>
          </a:p>
          <a:p>
            <a:r>
              <a:rPr lang="ru-RU" i="1" u="sng" dirty="0"/>
              <a:t>Подвох</a:t>
            </a:r>
            <a:endParaRPr lang="ru-RU" dirty="0"/>
          </a:p>
          <a:p>
            <a:r>
              <a:rPr lang="ru-RU" dirty="0"/>
              <a:t>В том, что изменение цен задано в процентах.</a:t>
            </a:r>
          </a:p>
          <a:p>
            <a:r>
              <a:rPr lang="ru-RU" i="1" u="sng" dirty="0"/>
              <a:t>Решение</a:t>
            </a:r>
            <a:endParaRPr lang="ru-RU" dirty="0"/>
          </a:p>
          <a:p>
            <a:r>
              <a:rPr lang="ru-RU" dirty="0"/>
              <a:t>Определяем индекс изменения ставок с 01.01.2005. по 01.01.2010: (1+1,23) / (1+0,37) = 1,628</a:t>
            </a:r>
          </a:p>
          <a:p>
            <a:r>
              <a:rPr lang="ru-RU" dirty="0"/>
              <a:t>Определяем ставку аренды на 01.01.2010: 500 * 1,628 = 814</a:t>
            </a:r>
          </a:p>
        </p:txBody>
      </p:sp>
    </p:spTree>
    <p:extLst>
      <p:ext uri="{BB962C8B-B14F-4D97-AF65-F5344CB8AC3E}">
        <p14:creationId xmlns:p14="http://schemas.microsoft.com/office/powerpoint/2010/main" val="392160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472608"/>
          </a:xfrm>
        </p:spPr>
        <p:txBody>
          <a:bodyPr/>
          <a:lstStyle/>
          <a:p>
            <a:pPr marL="0" indent="0">
              <a:buNone/>
            </a:pPr>
            <a:r>
              <a:rPr lang="ru-RU" sz="1800" b="1" u="sng" dirty="0"/>
              <a:t>Задача </a:t>
            </a:r>
            <a:r>
              <a:rPr lang="ru-RU" sz="1800" b="1" u="sng" dirty="0" smtClean="0"/>
              <a:t>27</a:t>
            </a:r>
          </a:p>
          <a:p>
            <a:r>
              <a:rPr lang="ru-RU" sz="1800" dirty="0"/>
              <a:t>Рассчитайте валовый рентный мультипликатор для объекта недвижимости, если он был продан за 0.8 млн руб., полностью сдан в аренду и арендный доход составляет 200 тыс. руб., чистый операционный доход -150 тыс. руб., чистая прибыль -100 тыс. руб. Результат округлить до десятых.</a:t>
            </a:r>
          </a:p>
          <a:p>
            <a:r>
              <a:rPr lang="ru-RU" sz="1800" dirty="0" smtClean="0"/>
              <a:t>0,19</a:t>
            </a:r>
            <a:r>
              <a:rPr lang="ru-RU" sz="1800" dirty="0"/>
              <a:t>;</a:t>
            </a:r>
          </a:p>
          <a:p>
            <a:r>
              <a:rPr lang="ru-RU" sz="1800" dirty="0" smtClean="0"/>
              <a:t>4,00</a:t>
            </a:r>
            <a:r>
              <a:rPr lang="ru-RU" sz="1800" dirty="0"/>
              <a:t>;</a:t>
            </a:r>
          </a:p>
          <a:p>
            <a:r>
              <a:rPr lang="ru-RU" sz="1800" dirty="0" smtClean="0"/>
              <a:t>0,25</a:t>
            </a:r>
            <a:r>
              <a:rPr lang="ru-RU" sz="1800" dirty="0"/>
              <a:t>;</a:t>
            </a:r>
          </a:p>
          <a:p>
            <a:r>
              <a:rPr lang="ru-RU" sz="1800" dirty="0" smtClean="0"/>
              <a:t>8,00</a:t>
            </a:r>
            <a:r>
              <a:rPr lang="ru-RU" sz="1800" dirty="0"/>
              <a:t>;</a:t>
            </a:r>
          </a:p>
          <a:p>
            <a:r>
              <a:rPr lang="ru-RU" sz="1800" dirty="0" smtClean="0"/>
              <a:t>5,30</a:t>
            </a:r>
            <a:r>
              <a:rPr lang="ru-RU" sz="1800" dirty="0"/>
              <a:t>.</a:t>
            </a:r>
          </a:p>
          <a:p>
            <a:pPr marL="0" indent="0">
              <a:buNone/>
            </a:pPr>
            <a:r>
              <a:rPr lang="ru-RU" sz="1800" i="1" u="sng" dirty="0"/>
              <a:t>Подвох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В том, что </a:t>
            </a:r>
            <a:r>
              <a:rPr lang="ru-RU" sz="1800" dirty="0" smtClean="0"/>
              <a:t>много ненужных данных. </a:t>
            </a:r>
            <a:endParaRPr lang="ru-RU" sz="1800" dirty="0"/>
          </a:p>
          <a:p>
            <a:pPr marL="0" indent="0">
              <a:buNone/>
            </a:pPr>
            <a:r>
              <a:rPr lang="ru-RU" sz="1800" i="1" u="sng" dirty="0"/>
              <a:t>Решение</a:t>
            </a:r>
            <a:endParaRPr lang="ru-RU" sz="1800" dirty="0"/>
          </a:p>
          <a:p>
            <a:r>
              <a:rPr lang="ru-RU" sz="1800" dirty="0" smtClean="0"/>
              <a:t>ВРМ=С/ПВД(ДВД) отсюда ВРМ=0,8/0,2=4</a:t>
            </a:r>
            <a:endParaRPr lang="ru-RU" sz="18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0560-6AA6-4E69-91C8-F87734AB7339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2703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8720"/>
            <a:ext cx="8856984" cy="547260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1900" b="1" u="sng" dirty="0"/>
              <a:t>Задача </a:t>
            </a:r>
            <a:r>
              <a:rPr lang="ru-RU" sz="1900" b="1" u="sng" dirty="0" smtClean="0"/>
              <a:t>28</a:t>
            </a:r>
            <a:endParaRPr lang="ru-RU" sz="1900" b="1" u="sng" dirty="0"/>
          </a:p>
          <a:p>
            <a:r>
              <a:rPr lang="ru-RU" sz="2000" dirty="0"/>
              <a:t>Оценивается земельный участок с учетом обязательства продавца построить и передать покупателю готовое к эксплуатации складское здание общей площадью 5 </a:t>
            </a:r>
            <a:r>
              <a:rPr lang="ru-RU" sz="2000" dirty="0" err="1" smtClean="0"/>
              <a:t>тыс.кв.м</a:t>
            </a:r>
            <a:r>
              <a:rPr lang="ru-RU" sz="2000" dirty="0" smtClean="0"/>
              <a:t>, </a:t>
            </a:r>
            <a:r>
              <a:rPr lang="ru-RU" sz="2000" dirty="0"/>
              <a:t>затраты на </a:t>
            </a:r>
            <a:r>
              <a:rPr lang="ru-RU" sz="2000" dirty="0" err="1"/>
              <a:t>девелопмент</a:t>
            </a:r>
            <a:r>
              <a:rPr lang="ru-RU" sz="2000" dirty="0"/>
              <a:t> – 220 </a:t>
            </a:r>
            <a:r>
              <a:rPr lang="ru-RU" sz="2000" dirty="0" err="1" smtClean="0"/>
              <a:t>млн.руб</a:t>
            </a:r>
            <a:r>
              <a:rPr lang="ru-RU" sz="2000" dirty="0"/>
              <a:t>. </a:t>
            </a:r>
            <a:r>
              <a:rPr lang="ru-RU" sz="2000" dirty="0" smtClean="0"/>
              <a:t>Цена </a:t>
            </a:r>
            <a:r>
              <a:rPr lang="ru-RU" sz="2000" dirty="0"/>
              <a:t>здания с участком -  60 </a:t>
            </a:r>
            <a:r>
              <a:rPr lang="ru-RU" sz="2000" dirty="0" err="1" smtClean="0"/>
              <a:t>тыс.руб</a:t>
            </a:r>
            <a:r>
              <a:rPr lang="ru-RU" sz="2000" dirty="0" smtClean="0"/>
              <a:t>/</a:t>
            </a:r>
            <a:r>
              <a:rPr lang="ru-RU" sz="2000" dirty="0" err="1" smtClean="0"/>
              <a:t>кв.м</a:t>
            </a:r>
            <a:r>
              <a:rPr lang="ru-RU" sz="2000" dirty="0" smtClean="0"/>
              <a:t> </a:t>
            </a:r>
            <a:r>
              <a:rPr lang="ru-RU" sz="2000" dirty="0"/>
              <a:t>общей площади здание оплачивается в момент передачи готового здания. Определить вклад в рыночную стоимость участка данного обязательства, если известно, что в </a:t>
            </a:r>
            <a:r>
              <a:rPr lang="ru-RU" sz="2000" dirty="0" smtClean="0"/>
              <a:t>случае, </a:t>
            </a:r>
            <a:r>
              <a:rPr lang="ru-RU" sz="2000" dirty="0"/>
              <a:t>если бы здание было построено и предполагалось для сдачи в аренду, то затраты на </a:t>
            </a:r>
            <a:r>
              <a:rPr lang="ru-RU" sz="2000" dirty="0" err="1"/>
              <a:t>девелопмент</a:t>
            </a:r>
            <a:r>
              <a:rPr lang="ru-RU" sz="2000" dirty="0"/>
              <a:t> составили бы 200 </a:t>
            </a:r>
            <a:r>
              <a:rPr lang="ru-RU" sz="2000" dirty="0" err="1" smtClean="0"/>
              <a:t>млн.руб</a:t>
            </a:r>
            <a:r>
              <a:rPr lang="ru-RU" sz="2000" dirty="0" smtClean="0"/>
              <a:t>., </a:t>
            </a:r>
            <a:r>
              <a:rPr lang="ru-RU" sz="2000" dirty="0"/>
              <a:t>на момент ввода в эксплуатацию рыночная ставка аренды для него составила бы 6 </a:t>
            </a:r>
            <a:r>
              <a:rPr lang="ru-RU" sz="2000" dirty="0" err="1" smtClean="0"/>
              <a:t>тыс.руб</a:t>
            </a:r>
            <a:r>
              <a:rPr lang="ru-RU" sz="2000" dirty="0" smtClean="0"/>
              <a:t>. </a:t>
            </a:r>
            <a:r>
              <a:rPr lang="ru-RU" sz="2000" dirty="0"/>
              <a:t>за кв. м/ год общей площади (все операционные расходы компенсируются арендатором дополнительно собственник расходов не несет) и склад выйдет стабилизированную загрузку в размере 95%. Рыночная ставка капитализации составляет 11%. Период строительства в обоих </a:t>
            </a:r>
            <a:r>
              <a:rPr lang="ru-RU" sz="2000" dirty="0" smtClean="0"/>
              <a:t>случаях -</a:t>
            </a:r>
            <a:r>
              <a:rPr lang="ru-RU" sz="2000" dirty="0"/>
              <a:t>1,5 года, затраты несутся равномерно. Ставка дисконтирования инвестиционного периода- 20% годовых. Длительность одного периода модели – полгода, </a:t>
            </a:r>
            <a:r>
              <a:rPr lang="ru-RU" sz="2000" dirty="0" smtClean="0"/>
              <a:t>количество - 3</a:t>
            </a:r>
            <a:r>
              <a:rPr lang="ru-RU" sz="2000" dirty="0"/>
              <a:t>. Дисконтирование выполнять на конец периодов модели, результат округлить до сотен тысяч руб.</a:t>
            </a:r>
          </a:p>
          <a:p>
            <a:pPr lvl="0"/>
            <a:r>
              <a:rPr lang="ru-RU" sz="2000" dirty="0"/>
              <a:t>9 600 000;</a:t>
            </a:r>
          </a:p>
          <a:p>
            <a:pPr lvl="0"/>
            <a:r>
              <a:rPr lang="ru-RU" sz="2000" dirty="0"/>
              <a:t>14 400 000;</a:t>
            </a:r>
          </a:p>
          <a:p>
            <a:pPr lvl="0"/>
            <a:r>
              <a:rPr lang="ru-RU" sz="2000" dirty="0"/>
              <a:t>4 000 000;</a:t>
            </a:r>
          </a:p>
          <a:p>
            <a:pPr lvl="0"/>
            <a:r>
              <a:rPr lang="ru-RU" sz="2000" dirty="0"/>
              <a:t>16 600 000;</a:t>
            </a:r>
          </a:p>
          <a:p>
            <a:pPr lvl="0"/>
            <a:r>
              <a:rPr lang="ru-RU" sz="2000" dirty="0"/>
              <a:t>10 100 000.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0560-6AA6-4E69-91C8-F87734AB7339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2553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i="1" u="sng" dirty="0"/>
              <a:t>Подвох</a:t>
            </a:r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Задача </a:t>
            </a:r>
            <a:r>
              <a:rPr lang="ru-RU" sz="1800" dirty="0"/>
              <a:t>сформулирована очень корректно, ничего </a:t>
            </a:r>
            <a:r>
              <a:rPr lang="ru-RU" sz="1800" dirty="0" smtClean="0"/>
              <a:t>лишнего. </a:t>
            </a:r>
            <a:r>
              <a:rPr lang="ru-RU" sz="1800" dirty="0"/>
              <a:t>Фактически нужно решить 2 задачи на ДДП и вычесть из </a:t>
            </a:r>
            <a:r>
              <a:rPr lang="ru-RU" sz="1800" dirty="0" smtClean="0"/>
              <a:t>первого результата второй. </a:t>
            </a:r>
            <a:endParaRPr lang="ru-RU" sz="1800" dirty="0"/>
          </a:p>
          <a:p>
            <a:pPr marL="0" indent="0">
              <a:buNone/>
            </a:pPr>
            <a:r>
              <a:rPr lang="ru-RU" sz="1800" i="1" u="sng" dirty="0"/>
              <a:t>Решение</a:t>
            </a:r>
            <a:endParaRPr lang="ru-RU" sz="1800" dirty="0"/>
          </a:p>
          <a:p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0560-6AA6-4E69-91C8-F87734AB7339}" type="slidenum">
              <a:rPr lang="ru-RU" smtClean="0"/>
              <a:pPr/>
              <a:t>39</a:t>
            </a:fld>
            <a:endParaRPr lang="ru-RU"/>
          </a:p>
        </p:txBody>
      </p:sp>
      <p:pic>
        <p:nvPicPr>
          <p:cNvPr id="5" name="Рисунок 4" descr="56 решение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870" y="2348880"/>
            <a:ext cx="8728710" cy="364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117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pic>
        <p:nvPicPr>
          <p:cNvPr id="7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sp>
        <p:nvSpPr>
          <p:cNvPr id="2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500958" y="6357958"/>
            <a:ext cx="471462" cy="365125"/>
          </a:xfrm>
        </p:spPr>
        <p:txBody>
          <a:bodyPr/>
          <a:lstStyle/>
          <a:p>
            <a:pPr>
              <a:defRPr/>
            </a:pPr>
            <a:fld id="{EAE96F90-A236-480F-AD96-E60C8C93DD63}" type="slidenum">
              <a:rPr lang="ru-RU" sz="1600" b="1" smtClean="0"/>
              <a:pPr>
                <a:defRPr/>
              </a:pPr>
              <a:t>4</a:t>
            </a:fld>
            <a:endParaRPr lang="ru-RU" sz="16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57203" y="908720"/>
            <a:ext cx="83529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/>
              <a:t>Задача 2 </a:t>
            </a:r>
            <a:endParaRPr lang="ru-RU" dirty="0"/>
          </a:p>
          <a:p>
            <a:pPr algn="just"/>
            <a:r>
              <a:rPr lang="ru-RU" dirty="0"/>
              <a:t>Затраты на создание конструкции зарегистрированного объекта недвижимости - металлического резервуара объемом 100 м</a:t>
            </a:r>
            <a:r>
              <a:rPr lang="ru-RU" baseline="30000" dirty="0"/>
              <a:t>3 </a:t>
            </a:r>
            <a:r>
              <a:rPr lang="ru-RU" dirty="0"/>
              <a:t>составляет 100 000 руб., объемом  175 м3 -  140 000 руб. Затраты на доставку и монтаж резервуара, составляют 70% от затрат на создание резервуара. Затраты на ускоренную доставку металлоконструкций - 15 000 руб. Надбавка за срочное оформление документации - 10% от стоимости металлоконструкций.  Необходимо рассчитать рыночные затраты на создание смонтированного резервуара объемом 160 куб.м</a:t>
            </a:r>
            <a:r>
              <a:rPr lang="ru-RU" baseline="30000" dirty="0"/>
              <a:t>3</a:t>
            </a:r>
            <a:r>
              <a:rPr lang="ru-RU" dirty="0"/>
              <a:t> с использованием коэффициента торможения. Возраст резервуара 10 лет, срок службы – 28 лет, специалистами определен срок оставшейся жизни резервуара – 20 лет.</a:t>
            </a:r>
          </a:p>
          <a:p>
            <a:pPr algn="just"/>
            <a:r>
              <a:rPr lang="ru-RU" i="1" u="sng" dirty="0"/>
              <a:t>Подвох</a:t>
            </a:r>
            <a:endParaRPr lang="ru-RU" dirty="0"/>
          </a:p>
          <a:p>
            <a:pPr algn="just"/>
            <a:r>
              <a:rPr lang="ru-RU" dirty="0"/>
              <a:t>Кроется в расчете физического износа – много данных, а использовать нужно не все. Затраты на все ускоренные действия не учитывать – нерыночные условия.</a:t>
            </a:r>
          </a:p>
          <a:p>
            <a:pPr algn="just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83215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900" b="1" u="sng" dirty="0"/>
              <a:t>Задача </a:t>
            </a:r>
            <a:r>
              <a:rPr lang="ru-RU" sz="1900" b="1" u="sng" dirty="0" smtClean="0"/>
              <a:t>29</a:t>
            </a:r>
            <a:endParaRPr lang="ru-RU" sz="1900" b="1" u="sng" dirty="0"/>
          </a:p>
          <a:p>
            <a:r>
              <a:rPr lang="ru-RU" sz="1900" dirty="0"/>
              <a:t>Оценщик оценивает помещение в БЦ класса В (такие объекты находятся в центре и обладают </a:t>
            </a:r>
            <a:r>
              <a:rPr lang="ru-RU" sz="1900" dirty="0" smtClean="0"/>
              <a:t>евроремонтом</a:t>
            </a:r>
            <a:r>
              <a:rPr lang="ru-RU" sz="1900" dirty="0"/>
              <a:t>), у него есть аналог класса С (такие объекты находятся за пределами центра и имеют </a:t>
            </a:r>
            <a:r>
              <a:rPr lang="ru-RU" sz="1900" dirty="0" smtClean="0"/>
              <a:t>простой </a:t>
            </a:r>
            <a:r>
              <a:rPr lang="ru-RU" sz="1900" dirty="0"/>
              <a:t>ремонт). Помещения класса С стоят на 25% дешевле класса В. Объекты с </a:t>
            </a:r>
            <a:r>
              <a:rPr lang="ru-RU" sz="1900" dirty="0" smtClean="0"/>
              <a:t>простым </a:t>
            </a:r>
            <a:r>
              <a:rPr lang="ru-RU" sz="1900" dirty="0"/>
              <a:t>ремонтом на 14% дешевле объектов с </a:t>
            </a:r>
            <a:r>
              <a:rPr lang="ru-RU" sz="1900" dirty="0" smtClean="0"/>
              <a:t>евроремонтом, </a:t>
            </a:r>
            <a:r>
              <a:rPr lang="ru-RU" sz="1900" dirty="0"/>
              <a:t>объекты в центре стоят на 16% дороже объектов вне центра.</a:t>
            </a:r>
          </a:p>
          <a:p>
            <a:r>
              <a:rPr lang="ru-RU" sz="1900" dirty="0" smtClean="0"/>
              <a:t>Определить стоимость 1 </a:t>
            </a:r>
            <a:r>
              <a:rPr lang="ru-RU" sz="1900" dirty="0" err="1" smtClean="0"/>
              <a:t>кв.м</a:t>
            </a:r>
            <a:r>
              <a:rPr lang="ru-RU" sz="1900" dirty="0" smtClean="0"/>
              <a:t> общей площади ОО, если</a:t>
            </a:r>
            <a:r>
              <a:rPr lang="ru-RU" sz="1900" dirty="0"/>
              <a:t> 1 </a:t>
            </a:r>
            <a:r>
              <a:rPr lang="ru-RU" sz="1900" dirty="0" err="1"/>
              <a:t>кв.м</a:t>
            </a:r>
            <a:r>
              <a:rPr lang="ru-RU" sz="1900" dirty="0"/>
              <a:t> общей площади</a:t>
            </a:r>
            <a:r>
              <a:rPr lang="ru-RU" sz="1900" dirty="0" smtClean="0"/>
              <a:t> ОА стоит 50 000 </a:t>
            </a:r>
            <a:r>
              <a:rPr lang="ru-RU" sz="1900" dirty="0" err="1" smtClean="0"/>
              <a:t>руб</a:t>
            </a:r>
            <a:r>
              <a:rPr lang="ru-RU" sz="1900" dirty="0" smtClean="0"/>
              <a:t>/м, а </a:t>
            </a:r>
            <a:r>
              <a:rPr lang="ru-RU" sz="1900" dirty="0" smtClean="0"/>
              <a:t>различие в стоимости в зависимости от класса учитывает </a:t>
            </a:r>
            <a:r>
              <a:rPr lang="ru-RU" sz="1900" dirty="0" smtClean="0"/>
              <a:t>в себе район расположения и ремонт</a:t>
            </a:r>
          </a:p>
          <a:p>
            <a:pPr marL="0" indent="0">
              <a:buNone/>
            </a:pPr>
            <a:r>
              <a:rPr lang="ru-RU" sz="1900" i="1" u="sng" dirty="0" smtClean="0"/>
              <a:t>Подвох</a:t>
            </a:r>
            <a:endParaRPr lang="ru-RU" sz="1900" dirty="0"/>
          </a:p>
          <a:p>
            <a:pPr marL="0" indent="0">
              <a:buNone/>
            </a:pPr>
            <a:r>
              <a:rPr lang="ru-RU" sz="1900" dirty="0"/>
              <a:t>В том, что </a:t>
            </a:r>
            <a:r>
              <a:rPr lang="ru-RU" sz="1900" dirty="0" smtClean="0"/>
              <a:t>данные для расчета корректировок </a:t>
            </a:r>
            <a:r>
              <a:rPr lang="ru-RU" sz="1900" dirty="0" smtClean="0"/>
              <a:t>на ремонт и расположение излишни. </a:t>
            </a:r>
            <a:endParaRPr lang="ru-RU" sz="1900" dirty="0"/>
          </a:p>
          <a:p>
            <a:pPr marL="0" indent="0">
              <a:buNone/>
            </a:pPr>
            <a:r>
              <a:rPr lang="ru-RU" sz="1900" i="1" u="sng" dirty="0"/>
              <a:t>Решение</a:t>
            </a:r>
            <a:endParaRPr lang="ru-RU" sz="1900" dirty="0"/>
          </a:p>
          <a:p>
            <a:r>
              <a:rPr lang="ru-RU" sz="1900" dirty="0" smtClean="0"/>
              <a:t>Корректировка на класс: 1/0,75=1,333</a:t>
            </a:r>
          </a:p>
          <a:p>
            <a:r>
              <a:rPr lang="ru-RU" sz="1900" dirty="0" smtClean="0"/>
              <a:t>Стоимость </a:t>
            </a:r>
            <a:r>
              <a:rPr lang="ru-RU" sz="1900" dirty="0" smtClean="0"/>
              <a:t>1 </a:t>
            </a:r>
            <a:r>
              <a:rPr lang="ru-RU" sz="1900" dirty="0" err="1" smtClean="0"/>
              <a:t>кв.м</a:t>
            </a:r>
            <a:r>
              <a:rPr lang="ru-RU" sz="1900" dirty="0" smtClean="0"/>
              <a:t> ОО: 50 </a:t>
            </a:r>
            <a:r>
              <a:rPr lang="ru-RU" sz="1900" dirty="0" smtClean="0"/>
              <a:t>000*1,333=66 650 руб</a:t>
            </a:r>
            <a:r>
              <a:rPr lang="ru-RU" sz="1900" dirty="0" smtClean="0"/>
              <a:t>./</a:t>
            </a:r>
            <a:r>
              <a:rPr lang="ru-RU" sz="1900" dirty="0" err="1" smtClean="0"/>
              <a:t>кв.м</a:t>
            </a:r>
            <a:endParaRPr lang="ru-RU" sz="19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0560-6AA6-4E69-91C8-F87734AB7339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5741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u="sng" dirty="0"/>
              <a:t>Задача </a:t>
            </a:r>
            <a:r>
              <a:rPr lang="ru-RU" sz="1800" b="1" u="sng" dirty="0" smtClean="0"/>
              <a:t>30</a:t>
            </a:r>
            <a:endParaRPr lang="ru-RU" sz="1800" b="1" u="sng" dirty="0"/>
          </a:p>
          <a:p>
            <a:r>
              <a:rPr lang="ru-RU" sz="1800" dirty="0"/>
              <a:t>Рассчитать стоимость объекта 100 </a:t>
            </a:r>
            <a:r>
              <a:rPr lang="ru-RU" sz="1800" dirty="0" err="1"/>
              <a:t>кв.м</a:t>
            </a:r>
            <a:r>
              <a:rPr lang="ru-RU" sz="1800" dirty="0"/>
              <a:t> по ВРМ = 5, ставке аренды </a:t>
            </a:r>
            <a:r>
              <a:rPr lang="ru-RU" sz="1800" dirty="0" smtClean="0"/>
              <a:t>1 000 </a:t>
            </a:r>
            <a:r>
              <a:rPr lang="ru-RU" sz="1800" dirty="0"/>
              <a:t>руб./</a:t>
            </a:r>
            <a:r>
              <a:rPr lang="ru-RU" sz="1800" dirty="0" err="1"/>
              <a:t>кв.м</a:t>
            </a:r>
            <a:r>
              <a:rPr lang="ru-RU" sz="1800" dirty="0"/>
              <a:t> в мес. и дополнительно возмещаемым компенсационным операционным расходам 100 руб./</a:t>
            </a:r>
            <a:r>
              <a:rPr lang="ru-RU" sz="1800" dirty="0" err="1"/>
              <a:t>кв.м</a:t>
            </a:r>
            <a:r>
              <a:rPr lang="ru-RU" sz="1800" dirty="0"/>
              <a:t> в мес.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i="1" u="sng" dirty="0" smtClean="0"/>
              <a:t>Подвох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В том, что данные </a:t>
            </a:r>
            <a:r>
              <a:rPr lang="ru-RU" sz="1800" dirty="0" smtClean="0"/>
              <a:t>по ставке аренды и расходам даны из расчета в месяц. Расходы рассматриваются как компенсация собственнику, т.е. </a:t>
            </a:r>
            <a:r>
              <a:rPr lang="ru-RU" sz="1800" dirty="0" err="1" smtClean="0"/>
              <a:t>доп.доход</a:t>
            </a:r>
            <a:r>
              <a:rPr lang="ru-RU" sz="1800" dirty="0" smtClean="0"/>
              <a:t>.. </a:t>
            </a:r>
            <a:endParaRPr lang="ru-RU" sz="1800" dirty="0"/>
          </a:p>
          <a:p>
            <a:pPr marL="0" indent="0">
              <a:buNone/>
            </a:pPr>
            <a:r>
              <a:rPr lang="ru-RU" sz="1800" i="1" u="sng" dirty="0"/>
              <a:t>Решение</a:t>
            </a:r>
            <a:endParaRPr lang="ru-RU" sz="1800" dirty="0"/>
          </a:p>
          <a:p>
            <a:r>
              <a:rPr lang="ru-RU" sz="1800" dirty="0" smtClean="0"/>
              <a:t>ВРМ=С/ПВД(ДВД) отсюда С=ПВД*ВРМ</a:t>
            </a:r>
          </a:p>
          <a:p>
            <a:r>
              <a:rPr lang="ru-RU" sz="1800" dirty="0" smtClean="0"/>
              <a:t>ПВД=(1 000+100)*12*100=1 320 000руб.</a:t>
            </a:r>
          </a:p>
          <a:p>
            <a:r>
              <a:rPr lang="ru-RU" sz="1800" dirty="0" smtClean="0"/>
              <a:t>Стоимость объекта: 1 320 000*5=6 600 000 руб.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0560-6AA6-4E69-91C8-F87734AB7339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8058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u="sng" dirty="0"/>
              <a:t>Задача </a:t>
            </a:r>
            <a:r>
              <a:rPr lang="ru-RU" sz="1600" b="1" u="sng" dirty="0" smtClean="0"/>
              <a:t>31</a:t>
            </a:r>
            <a:endParaRPr lang="ru-RU" sz="1600" b="1" u="sng" dirty="0"/>
          </a:p>
          <a:p>
            <a:r>
              <a:rPr lang="ru-RU" sz="1600" dirty="0" smtClean="0"/>
              <a:t>Стоимость </a:t>
            </a:r>
            <a:r>
              <a:rPr lang="ru-RU" sz="1600" dirty="0"/>
              <a:t>строительства 12 млн рублей. Строительство в два этапа: 1 этап - </a:t>
            </a:r>
            <a:r>
              <a:rPr lang="ru-RU" sz="1600" dirty="0" smtClean="0"/>
              <a:t>6 </a:t>
            </a:r>
            <a:r>
              <a:rPr lang="ru-RU" sz="1600" dirty="0" err="1" smtClean="0"/>
              <a:t>млн.рублей</a:t>
            </a:r>
            <a:r>
              <a:rPr lang="ru-RU" sz="1600" dirty="0" smtClean="0"/>
              <a:t> </a:t>
            </a:r>
            <a:r>
              <a:rPr lang="ru-RU" sz="1600" dirty="0"/>
              <a:t>в начале первого года 2 этап - 6 </a:t>
            </a:r>
            <a:r>
              <a:rPr lang="ru-RU" sz="1600" dirty="0" err="1" smtClean="0"/>
              <a:t>млн.рублей</a:t>
            </a:r>
            <a:r>
              <a:rPr lang="ru-RU" sz="1600" dirty="0" smtClean="0"/>
              <a:t> </a:t>
            </a:r>
            <a:r>
              <a:rPr lang="ru-RU" sz="1600" dirty="0"/>
              <a:t>в конце второго года. После строительства объект продан за 20 </a:t>
            </a:r>
            <a:r>
              <a:rPr lang="ru-RU" sz="1600" dirty="0" err="1" smtClean="0"/>
              <a:t>млн.руб</a:t>
            </a:r>
            <a:r>
              <a:rPr lang="ru-RU" sz="1600" dirty="0"/>
              <a:t>. Ставка доходности = 20%. Дисконтировать на НАЧАЛО периода. Найти стоимость объекта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r>
              <a:rPr lang="ru-RU" sz="1600" i="1" u="sng" dirty="0"/>
              <a:t>Подвох</a:t>
            </a:r>
            <a:endParaRPr lang="ru-RU" sz="1600" dirty="0"/>
          </a:p>
          <a:p>
            <a:pPr marL="0" indent="0">
              <a:buNone/>
            </a:pPr>
            <a:r>
              <a:rPr lang="ru-RU" sz="1600" dirty="0"/>
              <a:t>В том, что </a:t>
            </a:r>
            <a:r>
              <a:rPr lang="ru-RU" sz="1600" dirty="0" smtClean="0"/>
              <a:t>затраты на строительство 2 этапа нужно дисконтировать не на начало 2 года, а на начало 3 года, поскольку конец 2 года – это по сути, начало 3 года. </a:t>
            </a:r>
            <a:endParaRPr lang="ru-RU" sz="1600" dirty="0"/>
          </a:p>
          <a:p>
            <a:pPr marL="0" indent="0">
              <a:buNone/>
            </a:pPr>
            <a:r>
              <a:rPr lang="ru-RU" sz="1600" i="1" u="sng" dirty="0"/>
              <a:t>Решение</a:t>
            </a:r>
            <a:endParaRPr lang="ru-RU" sz="1600" dirty="0"/>
          </a:p>
          <a:p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0560-6AA6-4E69-91C8-F87734AB7339}" type="slidenum">
              <a:rPr lang="ru-RU" smtClean="0"/>
              <a:pPr/>
              <a:t>42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587409"/>
              </p:ext>
            </p:extLst>
          </p:nvPr>
        </p:nvGraphicFramePr>
        <p:xfrm>
          <a:off x="1691680" y="3429000"/>
          <a:ext cx="5688633" cy="26375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98256"/>
                <a:gridCol w="763459"/>
                <a:gridCol w="763459"/>
                <a:gridCol w="763459"/>
              </a:tblGrid>
              <a:tr h="216024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</a:rPr>
                        <a:t>Период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u="none" strike="noStrike">
                          <a:effectLst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u="none" strike="noStrike">
                          <a:effectLst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u="none" strike="noStrike">
                          <a:effectLst/>
                        </a:rPr>
                        <a:t>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322699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</a:rPr>
                        <a:t>Стоимость строительства, </a:t>
                      </a:r>
                      <a:r>
                        <a:rPr lang="ru-RU" sz="1600" u="none" strike="noStrike" dirty="0" err="1">
                          <a:effectLst/>
                        </a:rPr>
                        <a:t>млн.руб</a:t>
                      </a:r>
                      <a:r>
                        <a:rPr lang="ru-RU" sz="1600" u="none" strike="noStrike" dirty="0">
                          <a:effectLst/>
                        </a:rPr>
                        <a:t>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u="none" strike="noStrike">
                          <a:effectLst/>
                        </a:rPr>
                        <a:t>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u="none" strike="noStrike">
                          <a:effectLst/>
                        </a:rPr>
                        <a:t>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</a:rPr>
                        <a:t>Стоимость продажи здания, </a:t>
                      </a:r>
                      <a:r>
                        <a:rPr lang="ru-RU" sz="1600" u="none" strike="noStrike" dirty="0" err="1">
                          <a:effectLst/>
                        </a:rPr>
                        <a:t>млн.руб</a:t>
                      </a:r>
                      <a:r>
                        <a:rPr lang="ru-RU" sz="1600" u="none" strike="noStrike" dirty="0">
                          <a:effectLst/>
                        </a:rPr>
                        <a:t>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u="none" strike="noStrike">
                          <a:effectLst/>
                        </a:rPr>
                        <a:t>20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33640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</a:rPr>
                        <a:t>Денежный поток, </a:t>
                      </a:r>
                      <a:r>
                        <a:rPr lang="ru-RU" sz="1600" u="none" strike="noStrike" dirty="0" err="1">
                          <a:effectLst/>
                        </a:rPr>
                        <a:t>млн.руб</a:t>
                      </a:r>
                      <a:r>
                        <a:rPr lang="ru-RU" sz="1600" u="none" strike="noStrike" dirty="0">
                          <a:effectLst/>
                        </a:rPr>
                        <a:t>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u="none" strike="noStrike" dirty="0">
                          <a:effectLst/>
                        </a:rPr>
                        <a:t>-6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u="none" strike="noStrike">
                          <a:effectLst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u="none" strike="noStrike">
                          <a:effectLst/>
                        </a:rPr>
                        <a:t>14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33640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>
                          <a:effectLst/>
                        </a:rPr>
                        <a:t>Ставка дисконтирования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u="none" strike="noStrike" dirty="0">
                          <a:effectLst/>
                        </a:rPr>
                        <a:t>20%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u="none" strike="noStrike" dirty="0">
                          <a:effectLst/>
                        </a:rPr>
                        <a:t>20%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u="none" strike="noStrike">
                          <a:effectLst/>
                        </a:rPr>
                        <a:t>20%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>
                          <a:effectLst/>
                        </a:rPr>
                        <a:t>Кэффициент дисконтирования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u="none" strike="noStrike">
                          <a:effectLst/>
                        </a:rPr>
                        <a:t>1,0000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u="none" strike="noStrike" dirty="0">
                          <a:effectLst/>
                        </a:rPr>
                        <a:t>0,8333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u="none" strike="noStrike" dirty="0">
                          <a:effectLst/>
                        </a:rPr>
                        <a:t>0,6944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343252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>
                          <a:effectLst/>
                        </a:rPr>
                        <a:t>Текущая стоимость, руб.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u="none" strike="noStrike">
                          <a:effectLst/>
                        </a:rPr>
                        <a:t>-6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u="none" strike="noStrike">
                          <a:effectLst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u="none" strike="noStrike" dirty="0">
                          <a:effectLst/>
                        </a:rPr>
                        <a:t>10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216024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>
                          <a:effectLst/>
                        </a:rPr>
                        <a:t>Итого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u="none" strike="noStrike" dirty="0">
                          <a:effectLst/>
                        </a:rPr>
                        <a:t>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52380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568952" cy="5400600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600" b="1" u="sng" dirty="0"/>
              <a:t>Задача </a:t>
            </a:r>
            <a:r>
              <a:rPr lang="ru-RU" sz="1600" b="1" u="sng" dirty="0" smtClean="0"/>
              <a:t>32</a:t>
            </a:r>
            <a:endParaRPr lang="ru-RU" sz="1600" b="1" u="sng" dirty="0"/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latin typeface="Calibri" panose="020F0502020204030204" pitchFamily="34" charset="0"/>
              </a:rPr>
              <a:t>Рассчитать </a:t>
            </a:r>
            <a:r>
              <a:rPr lang="ru-RU" sz="1600" dirty="0">
                <a:latin typeface="Calibri" panose="020F0502020204030204" pitchFamily="34" charset="0"/>
              </a:rPr>
              <a:t>рыночную стоимость земельного участка методом деления на участки, если участок предполагается разделить на 2 лота, которые, как прогнозируется, будут проданы через 1 и 2 года по ценам  1 и 2 млн руб. соответственно. Затраты на продажу составят соответственно 200 тыс. руб. на дату оценки и 1 млн руб. на конец первого года. Требуемая  норма доходности аналогичных инвестиций 10%. Результат округлить до тысяч рублей. 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ru-RU" sz="1600" dirty="0" smtClean="0">
                <a:latin typeface="Calibri" panose="020F0502020204030204" pitchFamily="34" charset="0"/>
              </a:rPr>
              <a:t>Варианты </a:t>
            </a:r>
            <a:r>
              <a:rPr lang="ru-RU" sz="1600" dirty="0">
                <a:latin typeface="Calibri" panose="020F0502020204030204" pitchFamily="34" charset="0"/>
              </a:rPr>
              <a:t>ответов: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ru-RU" sz="1600" dirty="0">
                <a:latin typeface="Calibri" panose="020F0502020204030204" pitchFamily="34" charset="0"/>
              </a:rPr>
              <a:t>1) 0,500 млн. руб.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ru-RU" sz="1600" dirty="0">
                <a:latin typeface="Calibri" panose="020F0502020204030204" pitchFamily="34" charset="0"/>
              </a:rPr>
              <a:t>2) 1,453 млн. руб.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ru-RU" sz="1600" dirty="0">
                <a:latin typeface="Calibri" panose="020F0502020204030204" pitchFamily="34" charset="0"/>
              </a:rPr>
              <a:t>3) 1,618 млн. руб.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ru-RU" sz="1600" dirty="0">
                <a:latin typeface="Calibri" panose="020F0502020204030204" pitchFamily="34" charset="0"/>
              </a:rPr>
              <a:t>4) 3,271 млн. руб.</a:t>
            </a:r>
          </a:p>
          <a:p>
            <a:pPr marL="0" indent="0">
              <a:buNone/>
            </a:pPr>
            <a:r>
              <a:rPr lang="ru-RU" sz="1600" i="1" u="sng" dirty="0"/>
              <a:t>Подвох</a:t>
            </a:r>
            <a:endParaRPr lang="ru-RU" sz="1600" dirty="0"/>
          </a:p>
          <a:p>
            <a:pPr marL="0" indent="0">
              <a:buNone/>
            </a:pPr>
            <a:r>
              <a:rPr lang="ru-RU" sz="1600" dirty="0"/>
              <a:t>В том, что </a:t>
            </a:r>
            <a:r>
              <a:rPr lang="ru-RU" sz="1600" dirty="0" smtClean="0"/>
              <a:t>необходимо разобраться в моментах продажи и соответственно затратах на продажу для определения периода дисконтирования. </a:t>
            </a:r>
            <a:endParaRPr lang="ru-RU" sz="1600" dirty="0"/>
          </a:p>
          <a:p>
            <a:pPr marL="0" indent="0">
              <a:buNone/>
            </a:pPr>
            <a:r>
              <a:rPr lang="ru-RU" sz="1600" i="1" u="sng" dirty="0"/>
              <a:t>Решение</a:t>
            </a:r>
            <a:endParaRPr lang="ru-RU" sz="1600" dirty="0"/>
          </a:p>
          <a:p>
            <a:pPr marL="0" indent="0">
              <a:buNone/>
            </a:pPr>
            <a:r>
              <a:rPr lang="ru-RU" sz="1600" dirty="0" smtClean="0"/>
              <a:t>1 лот: продажа – через 1 год (дисконтировать на 1 год), затраты на продажу – на дату оценки (дисконтирование не требуется), соответственно стоимость составит: </a:t>
            </a:r>
          </a:p>
          <a:p>
            <a:pPr marL="0" indent="0">
              <a:buNone/>
            </a:pPr>
            <a:r>
              <a:rPr lang="ru-RU" sz="1600" dirty="0" smtClean="0"/>
              <a:t>1 *(1/(1+0,10)</a:t>
            </a:r>
            <a:r>
              <a:rPr lang="en-US" sz="1600" dirty="0" smtClean="0"/>
              <a:t>^</a:t>
            </a:r>
            <a:r>
              <a:rPr lang="ru-RU" sz="1600" dirty="0" smtClean="0"/>
              <a:t>1)-0,200=0,909-0,200=0,709 </a:t>
            </a:r>
            <a:r>
              <a:rPr lang="ru-RU" sz="1600" dirty="0" err="1" smtClean="0"/>
              <a:t>млн.руб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r>
              <a:rPr lang="ru-RU" sz="1600" dirty="0" smtClean="0"/>
              <a:t>2 </a:t>
            </a:r>
            <a:r>
              <a:rPr lang="ru-RU" sz="1600" dirty="0"/>
              <a:t>лот: продажа – через </a:t>
            </a:r>
            <a:r>
              <a:rPr lang="ru-RU" sz="1600" dirty="0" smtClean="0"/>
              <a:t>2 года </a:t>
            </a:r>
            <a:r>
              <a:rPr lang="ru-RU" sz="1600" dirty="0"/>
              <a:t>(дисконтировать на </a:t>
            </a:r>
            <a:r>
              <a:rPr lang="ru-RU" sz="1600" dirty="0" smtClean="0"/>
              <a:t>2 года), </a:t>
            </a:r>
            <a:r>
              <a:rPr lang="ru-RU" sz="1600" dirty="0"/>
              <a:t>затраты на продажу – </a:t>
            </a:r>
            <a:r>
              <a:rPr lang="ru-RU" sz="1600" dirty="0" smtClean="0"/>
              <a:t>конец 1 года (</a:t>
            </a:r>
            <a:r>
              <a:rPr lang="ru-RU" sz="1600" dirty="0"/>
              <a:t>дисконтировать на 1 год</a:t>
            </a:r>
            <a:r>
              <a:rPr lang="ru-RU" sz="1600" dirty="0" smtClean="0"/>
              <a:t>), </a:t>
            </a:r>
            <a:r>
              <a:rPr lang="ru-RU" sz="1600" dirty="0"/>
              <a:t>соответственно стоимость составит: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2 </a:t>
            </a:r>
            <a:r>
              <a:rPr lang="ru-RU" sz="1600" dirty="0"/>
              <a:t>*(1/(1+0,10)</a:t>
            </a:r>
            <a:r>
              <a:rPr lang="en-US" sz="1600" dirty="0" smtClean="0"/>
              <a:t>^</a:t>
            </a:r>
            <a:r>
              <a:rPr lang="ru-RU" sz="1600" dirty="0" smtClean="0"/>
              <a:t>2)-</a:t>
            </a:r>
            <a:r>
              <a:rPr lang="ru-RU" sz="1600" dirty="0"/>
              <a:t>1 *(1/(1+0,10)</a:t>
            </a:r>
            <a:r>
              <a:rPr lang="en-US" sz="1600" dirty="0"/>
              <a:t>^</a:t>
            </a:r>
            <a:r>
              <a:rPr lang="ru-RU" sz="1600" dirty="0"/>
              <a:t>1</a:t>
            </a:r>
            <a:r>
              <a:rPr lang="ru-RU" sz="1600" dirty="0" smtClean="0"/>
              <a:t>)=1,653-0,909=0,744 </a:t>
            </a:r>
            <a:r>
              <a:rPr lang="ru-RU" sz="1600" dirty="0" err="1"/>
              <a:t>млн.руб</a:t>
            </a:r>
            <a:r>
              <a:rPr lang="ru-RU" sz="1600" dirty="0"/>
              <a:t>.</a:t>
            </a:r>
          </a:p>
          <a:p>
            <a:pPr marL="0" indent="0">
              <a:buNone/>
            </a:pPr>
            <a:r>
              <a:rPr lang="ru-RU" sz="1600" dirty="0" smtClean="0"/>
              <a:t>Стоимость земельного участка: 0,709+0,744=1,453 </a:t>
            </a:r>
            <a:r>
              <a:rPr lang="ru-RU" sz="1600" dirty="0" err="1" smtClean="0"/>
              <a:t>млн.руб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0560-6AA6-4E69-91C8-F87734AB7339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8047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u="sng" dirty="0" smtClean="0"/>
              <a:t>Задача 33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Calibri" panose="020F0502020204030204" pitchFamily="34" charset="0"/>
              </a:rPr>
              <a:t>Оценивается здание, незавершенное строительством, у которого возведены фундамент, стены и 40% перекрытий. Оценщик нашел информацию по удельным весам конструктивных элементов аналогичного построенного здания:</a:t>
            </a:r>
            <a:endParaRPr lang="en-US" sz="1600" dirty="0">
              <a:latin typeface="Calibri" panose="020F0502020204030204" pitchFamily="34" charset="0"/>
            </a:endParaRPr>
          </a:p>
          <a:p>
            <a:pPr marL="0" indent="432000">
              <a:spcBef>
                <a:spcPts val="0"/>
              </a:spcBef>
            </a:pPr>
            <a:r>
              <a:rPr lang="ru-RU" sz="1600" dirty="0">
                <a:latin typeface="Calibri" panose="020F0502020204030204" pitchFamily="34" charset="0"/>
              </a:rPr>
              <a:t>фундамент - 10%</a:t>
            </a:r>
          </a:p>
          <a:p>
            <a:pPr marL="0" indent="432000">
              <a:spcBef>
                <a:spcPts val="0"/>
              </a:spcBef>
            </a:pPr>
            <a:r>
              <a:rPr lang="ru-RU" sz="1600" dirty="0">
                <a:latin typeface="Calibri" panose="020F0502020204030204" pitchFamily="34" charset="0"/>
              </a:rPr>
              <a:t>стены - 15%</a:t>
            </a:r>
          </a:p>
          <a:p>
            <a:pPr marL="0" indent="432000">
              <a:spcBef>
                <a:spcPts val="0"/>
              </a:spcBef>
            </a:pPr>
            <a:r>
              <a:rPr lang="ru-RU" sz="1600" dirty="0">
                <a:latin typeface="Calibri" panose="020F0502020204030204" pitchFamily="34" charset="0"/>
              </a:rPr>
              <a:t>перекрытия - 20%</a:t>
            </a:r>
          </a:p>
          <a:p>
            <a:pPr marL="0" indent="432000">
              <a:spcBef>
                <a:spcPts val="0"/>
              </a:spcBef>
            </a:pPr>
            <a:r>
              <a:rPr lang="ru-RU" sz="1600" dirty="0">
                <a:latin typeface="Calibri" panose="020F0502020204030204" pitchFamily="34" charset="0"/>
              </a:rPr>
              <a:t>крыша - 15%</a:t>
            </a:r>
          </a:p>
          <a:p>
            <a:pPr marL="0" indent="432000">
              <a:spcBef>
                <a:spcPts val="0"/>
              </a:spcBef>
            </a:pPr>
            <a:r>
              <a:rPr lang="ru-RU" sz="1600" dirty="0">
                <a:latin typeface="Calibri" panose="020F0502020204030204" pitchFamily="34" charset="0"/>
              </a:rPr>
              <a:t>прочие элементы - 40%.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Calibri" panose="020F0502020204030204" pitchFamily="34" charset="0"/>
              </a:rPr>
              <a:t>Определите удельный вес перекрытий в восстановительной стоимости объекта оценки.</a:t>
            </a:r>
            <a:endParaRPr lang="en-US" sz="1600" dirty="0"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Calibri" panose="020F0502020204030204" pitchFamily="34" charset="0"/>
              </a:rPr>
              <a:t>Варианты ответов: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endParaRPr lang="ru-RU" sz="1600" dirty="0"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Calibri" panose="020F0502020204030204" pitchFamily="34" charset="0"/>
              </a:rPr>
              <a:t>1) 8%.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Calibri" panose="020F0502020204030204" pitchFamily="34" charset="0"/>
              </a:rPr>
              <a:t>2) 18%.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endParaRPr lang="ru-RU" sz="1600" dirty="0"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Calibri" panose="020F0502020204030204" pitchFamily="34" charset="0"/>
              </a:rPr>
              <a:t>3) 20% 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endParaRPr lang="ru-RU" sz="1600" dirty="0"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Calibri" panose="020F0502020204030204" pitchFamily="34" charset="0"/>
              </a:rPr>
              <a:t>4) 24%.</a:t>
            </a:r>
          </a:p>
          <a:p>
            <a:pPr marL="0" indent="0">
              <a:buNone/>
            </a:pPr>
            <a:r>
              <a:rPr lang="ru-RU" sz="1600" i="1" u="sng" dirty="0"/>
              <a:t>Подвох</a:t>
            </a:r>
            <a:endParaRPr lang="ru-RU" sz="1600" dirty="0"/>
          </a:p>
          <a:p>
            <a:pPr marL="0" indent="0">
              <a:buNone/>
            </a:pPr>
            <a:r>
              <a:rPr lang="ru-RU" sz="1600" dirty="0"/>
              <a:t>В том, что необходимо </a:t>
            </a:r>
            <a:r>
              <a:rPr lang="ru-RU" sz="1600" dirty="0" smtClean="0"/>
              <a:t>учесть, что перекрытия не завершены строительством на 40%. </a:t>
            </a:r>
            <a:endParaRPr lang="ru-RU" sz="1600" dirty="0"/>
          </a:p>
          <a:p>
            <a:pPr marL="0" indent="0">
              <a:buNone/>
            </a:pPr>
            <a:endParaRPr lang="ru-RU" sz="1800" b="1" u="sng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0560-6AA6-4E69-91C8-F87734AB7339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4405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i="1" u="sng" dirty="0"/>
              <a:t>Решение</a:t>
            </a:r>
            <a:endParaRPr lang="ru-RU" sz="1600" dirty="0"/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0560-6AA6-4E69-91C8-F87734AB7339}" type="slidenum">
              <a:rPr lang="ru-RU" smtClean="0"/>
              <a:pPr/>
              <a:t>45</a:t>
            </a:fld>
            <a:endParaRPr lang="ru-RU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1082B8F8-D563-426A-8A5F-19BEA2A2A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674066"/>
              </p:ext>
            </p:extLst>
          </p:nvPr>
        </p:nvGraphicFramePr>
        <p:xfrm>
          <a:off x="539552" y="1340768"/>
          <a:ext cx="8327483" cy="36021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27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322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Наименование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Вес по проекту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Готовность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Вес по факту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Вес в стоимости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1" dirty="0">
                          <a:solidFill>
                            <a:schemeClr val="tx1"/>
                          </a:solidFill>
                          <a:effectLst/>
                        </a:rPr>
                        <a:t>Фундамент</a:t>
                      </a:r>
                      <a:endParaRPr lang="ru-RU" sz="1600" b="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10%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</a:rPr>
                        <a:t>10%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30,30%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1" dirty="0">
                          <a:solidFill>
                            <a:schemeClr val="tx1"/>
                          </a:solidFill>
                          <a:effectLst/>
                        </a:rPr>
                        <a:t>Стены</a:t>
                      </a:r>
                      <a:endParaRPr lang="ru-RU" sz="1600" b="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15%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15%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45,45%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1" dirty="0">
                          <a:solidFill>
                            <a:schemeClr val="tx1"/>
                          </a:solidFill>
                          <a:effectLst/>
                        </a:rPr>
                        <a:t>Перекрытия</a:t>
                      </a:r>
                      <a:endParaRPr lang="ru-RU" sz="1600" b="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</a:rPr>
                        <a:t>20%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40%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8%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24,24%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1" dirty="0">
                          <a:solidFill>
                            <a:schemeClr val="tx1"/>
                          </a:solidFill>
                          <a:effectLst/>
                        </a:rPr>
                        <a:t>Крыша</a:t>
                      </a:r>
                      <a:endParaRPr lang="ru-RU" sz="1600" b="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</a:rPr>
                        <a:t>15%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1" dirty="0">
                          <a:solidFill>
                            <a:schemeClr val="tx1"/>
                          </a:solidFill>
                          <a:effectLst/>
                        </a:rPr>
                        <a:t>Прочие</a:t>
                      </a:r>
                      <a:endParaRPr lang="ru-RU" sz="1600" b="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</a:rPr>
                        <a:t>40%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935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  <a:effectLst/>
                        </a:rPr>
                        <a:t>ИТОГО:</a:t>
                      </a:r>
                      <a:endParaRPr lang="ru-RU" sz="16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33%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99,99%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26132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u="sng" dirty="0" smtClean="0"/>
              <a:t>Задача 35</a:t>
            </a:r>
          </a:p>
          <a:p>
            <a:pPr marL="0" indent="0">
              <a:buNone/>
            </a:pPr>
            <a:r>
              <a:rPr lang="ru-RU" sz="1600" dirty="0">
                <a:latin typeface="Calibri" panose="020F0502020204030204" pitchFamily="34" charset="0"/>
              </a:rPr>
              <a:t>Определить в </a:t>
            </a:r>
            <a:r>
              <a:rPr lang="en-GB" sz="1600" dirty="0" err="1">
                <a:latin typeface="Calibri" panose="020F0502020204030204" pitchFamily="34" charset="0"/>
              </a:rPr>
              <a:t>ценах</a:t>
            </a:r>
            <a:r>
              <a:rPr lang="en-GB" sz="1600" dirty="0">
                <a:latin typeface="Calibri" panose="020F0502020204030204" pitchFamily="34" charset="0"/>
              </a:rPr>
              <a:t> 2016 </a:t>
            </a:r>
            <a:r>
              <a:rPr lang="en-GB" sz="1600" dirty="0" err="1">
                <a:latin typeface="Calibri" panose="020F0502020204030204" pitchFamily="34" charset="0"/>
              </a:rPr>
              <a:t>года</a:t>
            </a:r>
            <a:r>
              <a:rPr lang="en-GB" sz="1600" dirty="0">
                <a:latin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</a:rPr>
              <a:t>затраты</a:t>
            </a:r>
            <a:r>
              <a:rPr lang="en-GB" sz="1600" dirty="0">
                <a:latin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</a:rPr>
              <a:t>на</a:t>
            </a:r>
            <a:r>
              <a:rPr lang="en-GB" sz="1600" dirty="0">
                <a:latin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</a:rPr>
              <a:t>замещение</a:t>
            </a:r>
            <a:r>
              <a:rPr lang="en-GB" sz="1600" dirty="0">
                <a:latin typeface="Calibri" panose="020F0502020204030204" pitchFamily="34" charset="0"/>
              </a:rPr>
              <a:t> / </a:t>
            </a:r>
            <a:r>
              <a:rPr lang="en-GB" sz="1600" dirty="0" err="1">
                <a:latin typeface="Calibri" panose="020F0502020204030204" pitchFamily="34" charset="0"/>
              </a:rPr>
              <a:t>воспроизводство</a:t>
            </a:r>
            <a:r>
              <a:rPr lang="en-GB" sz="1600" dirty="0">
                <a:latin typeface="Calibri" panose="020F0502020204030204" pitchFamily="34" charset="0"/>
              </a:rPr>
              <a:t> с </a:t>
            </a:r>
            <a:r>
              <a:rPr lang="en-GB" sz="1600" dirty="0" err="1">
                <a:latin typeface="Calibri" panose="020F0502020204030204" pitchFamily="34" charset="0"/>
              </a:rPr>
              <a:t>учетом</a:t>
            </a:r>
            <a:r>
              <a:rPr lang="en-GB" sz="1600" dirty="0">
                <a:latin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</a:rPr>
              <a:t>физического</a:t>
            </a:r>
            <a:r>
              <a:rPr lang="en-GB" sz="1600" dirty="0">
                <a:latin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</a:rPr>
              <a:t>износа</a:t>
            </a:r>
            <a:r>
              <a:rPr lang="en-GB" sz="1600" dirty="0">
                <a:latin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</a:rPr>
              <a:t>складского</a:t>
            </a:r>
            <a:r>
              <a:rPr lang="en-GB" sz="1600" dirty="0">
                <a:latin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</a:rPr>
              <a:t>здания</a:t>
            </a:r>
            <a:r>
              <a:rPr lang="en-GB" sz="1600" dirty="0">
                <a:latin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</a:rPr>
              <a:t>из</a:t>
            </a:r>
            <a:r>
              <a:rPr lang="en-GB" sz="1600" dirty="0">
                <a:latin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</a:rPr>
              <a:t>железобетона</a:t>
            </a:r>
            <a:r>
              <a:rPr lang="en-GB" sz="1600" dirty="0">
                <a:latin typeface="Calibri" panose="020F0502020204030204" pitchFamily="34" charset="0"/>
              </a:rPr>
              <a:t>. </a:t>
            </a:r>
            <a:r>
              <a:rPr lang="en-GB" sz="1600" dirty="0" err="1">
                <a:latin typeface="Calibri" panose="020F0502020204030204" pitchFamily="34" charset="0"/>
              </a:rPr>
              <a:t>Здание</a:t>
            </a:r>
            <a:r>
              <a:rPr lang="en-GB" sz="1600" dirty="0">
                <a:latin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</a:rPr>
              <a:t>расположено</a:t>
            </a:r>
            <a:r>
              <a:rPr lang="en-GB" sz="1600" dirty="0">
                <a:latin typeface="Calibri" panose="020F0502020204030204" pitchFamily="34" charset="0"/>
              </a:rPr>
              <a:t> в </a:t>
            </a:r>
            <a:r>
              <a:rPr lang="en-GB" sz="1600" dirty="0" err="1">
                <a:latin typeface="Calibri" panose="020F0502020204030204" pitchFamily="34" charset="0"/>
              </a:rPr>
              <a:t>Саратовской</a:t>
            </a:r>
            <a:r>
              <a:rPr lang="en-GB" sz="1600" dirty="0">
                <a:latin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</a:rPr>
              <a:t>области</a:t>
            </a:r>
            <a:r>
              <a:rPr lang="en-GB" sz="1600" dirty="0">
                <a:latin typeface="Calibri" panose="020F0502020204030204" pitchFamily="34" charset="0"/>
              </a:rPr>
              <a:t>. </a:t>
            </a:r>
            <a:r>
              <a:rPr lang="en-GB" sz="1600" dirty="0" err="1">
                <a:latin typeface="Calibri" panose="020F0502020204030204" pitchFamily="34" charset="0"/>
              </a:rPr>
              <a:t>Следует</a:t>
            </a:r>
            <a:r>
              <a:rPr lang="en-GB" sz="1600" dirty="0">
                <a:latin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</a:rPr>
              <a:t>использовать</a:t>
            </a:r>
            <a:r>
              <a:rPr lang="en-GB" sz="1600" dirty="0">
                <a:latin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</a:rPr>
              <a:t>только</a:t>
            </a:r>
            <a:r>
              <a:rPr lang="en-GB" sz="1600" dirty="0">
                <a:latin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</a:rPr>
              <a:t>один</a:t>
            </a:r>
            <a:r>
              <a:rPr lang="en-GB" sz="1600" dirty="0">
                <a:latin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</a:rPr>
              <a:t>наиболее</a:t>
            </a:r>
            <a:r>
              <a:rPr lang="en-GB" sz="1600" dirty="0">
                <a:latin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</a:rPr>
              <a:t>близкий</a:t>
            </a:r>
            <a:r>
              <a:rPr lang="en-GB" sz="1600" dirty="0">
                <a:latin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</a:rPr>
              <a:t>аналог</a:t>
            </a:r>
            <a:r>
              <a:rPr lang="en-GB" sz="1600" dirty="0">
                <a:latin typeface="Calibri" panose="020F0502020204030204" pitchFamily="34" charset="0"/>
              </a:rPr>
              <a:t> и </a:t>
            </a:r>
            <a:r>
              <a:rPr lang="en-GB" sz="1600" dirty="0" err="1">
                <a:latin typeface="Calibri" panose="020F0502020204030204" pitchFamily="34" charset="0"/>
              </a:rPr>
              <a:t>учесть</a:t>
            </a:r>
            <a:r>
              <a:rPr lang="en-GB" sz="1600" dirty="0">
                <a:latin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</a:rPr>
              <a:t>корректировку</a:t>
            </a:r>
            <a:r>
              <a:rPr lang="en-GB" sz="1600" dirty="0">
                <a:latin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</a:rPr>
              <a:t>на</a:t>
            </a:r>
            <a:r>
              <a:rPr lang="en-GB" sz="1600" dirty="0">
                <a:latin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</a:rPr>
              <a:t>объем</a:t>
            </a:r>
            <a:r>
              <a:rPr lang="en-GB" sz="1600" dirty="0">
                <a:latin typeface="Calibri" panose="020F0502020204030204" pitchFamily="34" charset="0"/>
              </a:rPr>
              <a:t>.</a:t>
            </a:r>
            <a:r>
              <a:rPr lang="ru-RU" sz="1600" dirty="0">
                <a:latin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</a:rPr>
              <a:t>Отрасль</a:t>
            </a:r>
            <a:r>
              <a:rPr lang="en-GB" sz="1600" dirty="0">
                <a:latin typeface="Calibri" panose="020F0502020204030204" pitchFamily="34" charset="0"/>
              </a:rPr>
              <a:t> – </a:t>
            </a:r>
            <a:r>
              <a:rPr lang="en-GB" sz="1600" dirty="0" err="1">
                <a:latin typeface="Calibri" panose="020F0502020204030204" pitchFamily="34" charset="0"/>
              </a:rPr>
              <a:t>деревообработка</a:t>
            </a:r>
            <a:r>
              <a:rPr lang="en-GB" sz="1600" dirty="0">
                <a:latin typeface="Calibri" panose="020F0502020204030204" pitchFamily="34" charset="0"/>
              </a:rPr>
              <a:t>. </a:t>
            </a:r>
            <a:r>
              <a:rPr lang="en-GB" sz="1600" dirty="0" err="1">
                <a:latin typeface="Calibri" panose="020F0502020204030204" pitchFamily="34" charset="0"/>
              </a:rPr>
              <a:t>Строительный</a:t>
            </a:r>
            <a:r>
              <a:rPr lang="en-GB" sz="1600" dirty="0">
                <a:latin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</a:rPr>
              <a:t>объем</a:t>
            </a:r>
            <a:r>
              <a:rPr lang="en-GB" sz="1600" dirty="0">
                <a:latin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</a:rPr>
              <a:t>объекта</a:t>
            </a:r>
            <a:r>
              <a:rPr lang="en-GB" sz="1600" dirty="0">
                <a:latin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</a:rPr>
              <a:t>оценки</a:t>
            </a:r>
            <a:r>
              <a:rPr lang="en-GB" sz="1600" dirty="0">
                <a:latin typeface="Calibri" panose="020F0502020204030204" pitchFamily="34" charset="0"/>
              </a:rPr>
              <a:t> 8000 </a:t>
            </a:r>
            <a:r>
              <a:rPr lang="en-GB" sz="1600" dirty="0" err="1">
                <a:latin typeface="Calibri" panose="020F0502020204030204" pitchFamily="34" charset="0"/>
              </a:rPr>
              <a:t>куб.м</a:t>
            </a:r>
            <a:r>
              <a:rPr lang="en-GB" sz="1600" dirty="0">
                <a:latin typeface="Calibri" panose="020F0502020204030204" pitchFamily="34" charset="0"/>
              </a:rPr>
              <a:t>. В </a:t>
            </a:r>
            <a:r>
              <a:rPr lang="en-GB" sz="1600" dirty="0" err="1">
                <a:latin typeface="Calibri" panose="020F0502020204030204" pitchFamily="34" charset="0"/>
              </a:rPr>
              <a:t>справочнике</a:t>
            </a:r>
            <a:r>
              <a:rPr lang="en-GB" sz="1600" dirty="0">
                <a:latin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</a:rPr>
              <a:t>приведены</a:t>
            </a:r>
            <a:r>
              <a:rPr lang="en-GB" sz="1600" dirty="0">
                <a:latin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</a:rPr>
              <a:t>удельные</a:t>
            </a:r>
            <a:r>
              <a:rPr lang="en-GB" sz="1600" dirty="0">
                <a:latin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</a:rPr>
              <a:t>показатели</a:t>
            </a:r>
            <a:r>
              <a:rPr lang="en-GB" sz="1600" dirty="0">
                <a:latin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</a:rPr>
              <a:t>стоимости</a:t>
            </a:r>
            <a:r>
              <a:rPr lang="en-GB" sz="1600" dirty="0">
                <a:latin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</a:rPr>
              <a:t>строительства</a:t>
            </a:r>
            <a:r>
              <a:rPr lang="en-GB" sz="1600" dirty="0">
                <a:latin typeface="Calibri" panose="020F0502020204030204" pitchFamily="34" charset="0"/>
              </a:rPr>
              <a:t> в </a:t>
            </a:r>
            <a:r>
              <a:rPr lang="en-GB" sz="1600" dirty="0" err="1">
                <a:latin typeface="Calibri" panose="020F0502020204030204" pitchFamily="34" charset="0"/>
              </a:rPr>
              <a:t>ценах</a:t>
            </a:r>
            <a:r>
              <a:rPr lang="en-GB" sz="1600" dirty="0">
                <a:latin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</a:rPr>
              <a:t>Московской</a:t>
            </a:r>
            <a:r>
              <a:rPr lang="en-GB" sz="1600" dirty="0">
                <a:latin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</a:rPr>
              <a:t>области</a:t>
            </a:r>
            <a:r>
              <a:rPr lang="en-GB" sz="1600" dirty="0">
                <a:latin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</a:rPr>
              <a:t>по</a:t>
            </a:r>
            <a:r>
              <a:rPr lang="en-GB" sz="1600" dirty="0">
                <a:latin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</a:rPr>
              <a:t>состоянию</a:t>
            </a:r>
            <a:r>
              <a:rPr lang="en-GB" sz="1600" dirty="0">
                <a:latin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</a:rPr>
              <a:t>на</a:t>
            </a:r>
            <a:r>
              <a:rPr lang="en-GB" sz="1600" dirty="0">
                <a:latin typeface="Calibri" panose="020F0502020204030204" pitchFamily="34" charset="0"/>
              </a:rPr>
              <a:t> 2014 </a:t>
            </a:r>
            <a:r>
              <a:rPr lang="en-GB" sz="1600" dirty="0" err="1">
                <a:latin typeface="Calibri" panose="020F0502020204030204" pitchFamily="34" charset="0"/>
              </a:rPr>
              <a:t>год</a:t>
            </a:r>
            <a:r>
              <a:rPr lang="en-GB" sz="1600" dirty="0">
                <a:latin typeface="Calibri" panose="020F0502020204030204" pitchFamily="34" charset="0"/>
              </a:rPr>
              <a:t>. </a:t>
            </a:r>
            <a:r>
              <a:rPr lang="en-GB" sz="1600" dirty="0" err="1">
                <a:latin typeface="Calibri" panose="020F0502020204030204" pitchFamily="34" charset="0"/>
              </a:rPr>
              <a:t>Возраст</a:t>
            </a:r>
            <a:r>
              <a:rPr lang="en-GB" sz="1600" dirty="0">
                <a:latin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</a:rPr>
              <a:t>объекта</a:t>
            </a:r>
            <a:r>
              <a:rPr lang="en-GB" sz="1600" dirty="0">
                <a:latin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</a:rPr>
              <a:t>оценки</a:t>
            </a:r>
            <a:r>
              <a:rPr lang="en-GB" sz="1600" dirty="0">
                <a:latin typeface="Calibri" panose="020F0502020204030204" pitchFamily="34" charset="0"/>
              </a:rPr>
              <a:t> 10 </a:t>
            </a:r>
            <a:r>
              <a:rPr lang="en-GB" sz="1600" dirty="0" err="1">
                <a:latin typeface="Calibri" panose="020F0502020204030204" pitchFamily="34" charset="0"/>
              </a:rPr>
              <a:t>лет</a:t>
            </a:r>
            <a:r>
              <a:rPr lang="en-GB" sz="1600" dirty="0">
                <a:latin typeface="Calibri" panose="020F0502020204030204" pitchFamily="34" charset="0"/>
              </a:rPr>
              <a:t>, </a:t>
            </a:r>
            <a:r>
              <a:rPr lang="en-GB" sz="1600" dirty="0" err="1">
                <a:latin typeface="Calibri" panose="020F0502020204030204" pitchFamily="34" charset="0"/>
              </a:rPr>
              <a:t>полный</a:t>
            </a:r>
            <a:r>
              <a:rPr lang="en-GB" sz="1600" dirty="0">
                <a:latin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</a:rPr>
              <a:t>срок</a:t>
            </a:r>
            <a:r>
              <a:rPr lang="en-GB" sz="1600" dirty="0">
                <a:latin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</a:rPr>
              <a:t>службы</a:t>
            </a:r>
            <a:r>
              <a:rPr lang="en-GB" sz="1600" dirty="0">
                <a:latin typeface="Calibri" panose="020F0502020204030204" pitchFamily="34" charset="0"/>
              </a:rPr>
              <a:t> 40 </a:t>
            </a:r>
            <a:r>
              <a:rPr lang="en-GB" sz="1600" dirty="0" err="1">
                <a:latin typeface="Calibri" panose="020F0502020204030204" pitchFamily="34" charset="0"/>
              </a:rPr>
              <a:t>лет</a:t>
            </a:r>
            <a:r>
              <a:rPr lang="en-GB" sz="1600" dirty="0">
                <a:latin typeface="Calibri" panose="020F0502020204030204" pitchFamily="34" charset="0"/>
              </a:rPr>
              <a:t>, </a:t>
            </a:r>
            <a:r>
              <a:rPr lang="en-GB" sz="1600" dirty="0" err="1">
                <a:latin typeface="Calibri" panose="020F0502020204030204" pitchFamily="34" charset="0"/>
              </a:rPr>
              <a:t>оставшийся</a:t>
            </a:r>
            <a:r>
              <a:rPr lang="en-GB" sz="1600" dirty="0">
                <a:latin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</a:rPr>
              <a:t>срок</a:t>
            </a:r>
            <a:r>
              <a:rPr lang="en-GB" sz="1600" dirty="0">
                <a:latin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</a:rPr>
              <a:t>службы</a:t>
            </a:r>
            <a:r>
              <a:rPr lang="en-GB" sz="1600" dirty="0">
                <a:latin typeface="Calibri" panose="020F0502020204030204" pitchFamily="34" charset="0"/>
              </a:rPr>
              <a:t> 27 </a:t>
            </a:r>
            <a:r>
              <a:rPr lang="en-GB" sz="1600" dirty="0" err="1">
                <a:latin typeface="Calibri" panose="020F0502020204030204" pitchFamily="34" charset="0"/>
              </a:rPr>
              <a:t>лет</a:t>
            </a:r>
            <a:r>
              <a:rPr lang="en-GB" sz="1600" dirty="0">
                <a:latin typeface="Calibri" panose="020F0502020204030204" pitchFamily="34" charset="0"/>
              </a:rPr>
              <a:t>. </a:t>
            </a:r>
            <a:r>
              <a:rPr lang="en-GB" sz="1600" dirty="0" err="1">
                <a:latin typeface="Calibri" panose="020F0502020204030204" pitchFamily="34" charset="0"/>
              </a:rPr>
              <a:t>Износ</a:t>
            </a:r>
            <a:r>
              <a:rPr lang="en-GB" sz="1600" dirty="0">
                <a:latin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</a:rPr>
              <a:t>определить</a:t>
            </a:r>
            <a:r>
              <a:rPr lang="en-GB" sz="1600" dirty="0">
                <a:latin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</a:rPr>
              <a:t>по</a:t>
            </a:r>
            <a:r>
              <a:rPr lang="en-GB" sz="1600" dirty="0">
                <a:latin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</a:rPr>
              <a:t>методу</a:t>
            </a:r>
            <a:r>
              <a:rPr lang="en-GB" sz="1600" dirty="0">
                <a:latin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</a:rPr>
              <a:t>эффективного</a:t>
            </a:r>
            <a:r>
              <a:rPr lang="en-GB" sz="1600" dirty="0">
                <a:latin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</a:rPr>
              <a:t>возраста</a:t>
            </a:r>
            <a:r>
              <a:rPr lang="en-GB" sz="1600" dirty="0">
                <a:latin typeface="Calibri" panose="020F0502020204030204" pitchFamily="34" charset="0"/>
              </a:rPr>
              <a:t>. </a:t>
            </a:r>
            <a:r>
              <a:rPr lang="en-GB" sz="1600" dirty="0" err="1">
                <a:latin typeface="Calibri" panose="020F0502020204030204" pitchFamily="34" charset="0"/>
              </a:rPr>
              <a:t>Прибыль</a:t>
            </a:r>
            <a:r>
              <a:rPr lang="en-GB" sz="1600" dirty="0">
                <a:latin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</a:rPr>
              <a:t>предпринимателя</a:t>
            </a:r>
            <a:r>
              <a:rPr lang="en-GB" sz="1600" dirty="0">
                <a:latin typeface="Calibri" panose="020F0502020204030204" pitchFamily="34" charset="0"/>
              </a:rPr>
              <a:t>, </a:t>
            </a:r>
            <a:r>
              <a:rPr lang="en-GB" sz="1600" dirty="0" err="1">
                <a:latin typeface="Calibri" panose="020F0502020204030204" pitchFamily="34" charset="0"/>
              </a:rPr>
              <a:t>функциональное</a:t>
            </a:r>
            <a:r>
              <a:rPr lang="en-GB" sz="1600" dirty="0">
                <a:latin typeface="Calibri" panose="020F0502020204030204" pitchFamily="34" charset="0"/>
              </a:rPr>
              <a:t> и </a:t>
            </a:r>
            <a:r>
              <a:rPr lang="en-GB" sz="1600" dirty="0" err="1">
                <a:latin typeface="Calibri" panose="020F0502020204030204" pitchFamily="34" charset="0"/>
              </a:rPr>
              <a:t>внешнее</a:t>
            </a:r>
            <a:r>
              <a:rPr lang="en-GB" sz="1600" dirty="0">
                <a:latin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</a:rPr>
              <a:t>устаревание</a:t>
            </a:r>
            <a:r>
              <a:rPr lang="en-GB" sz="1600" dirty="0">
                <a:latin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</a:rPr>
              <a:t>равны</a:t>
            </a:r>
            <a:r>
              <a:rPr lang="en-GB" sz="1600" dirty="0">
                <a:latin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</a:rPr>
              <a:t>нулю</a:t>
            </a:r>
            <a:r>
              <a:rPr lang="en-GB" sz="1600" dirty="0">
                <a:latin typeface="Calibri" panose="020F0502020204030204" pitchFamily="34" charset="0"/>
              </a:rPr>
              <a:t>. </a:t>
            </a:r>
            <a:r>
              <a:rPr lang="en-GB" sz="1600" dirty="0" err="1">
                <a:latin typeface="Calibri" panose="020F0502020204030204" pitchFamily="34" charset="0"/>
              </a:rPr>
              <a:t>Результат</a:t>
            </a:r>
            <a:r>
              <a:rPr lang="en-GB" sz="1600" dirty="0">
                <a:latin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</a:rPr>
              <a:t>округлить</a:t>
            </a:r>
            <a:r>
              <a:rPr lang="en-GB" sz="1600" dirty="0">
                <a:latin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</a:rPr>
              <a:t>до</a:t>
            </a:r>
            <a:r>
              <a:rPr lang="en-GB" sz="1600" dirty="0">
                <a:latin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</a:rPr>
              <a:t>сотен</a:t>
            </a:r>
            <a:r>
              <a:rPr lang="en-GB" sz="1600" dirty="0">
                <a:latin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</a:rPr>
              <a:t>тысяч</a:t>
            </a:r>
            <a:r>
              <a:rPr lang="ru-RU" sz="1600" dirty="0">
                <a:latin typeface="Calibri" panose="020F0502020204030204" pitchFamily="34" charset="0"/>
              </a:rPr>
              <a:t>.</a:t>
            </a:r>
            <a:endParaRPr lang="en-US" sz="16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1600" b="1" i="1" dirty="0" smtClean="0">
                <a:latin typeface="Calibri" panose="020F0502020204030204" pitchFamily="34" charset="0"/>
              </a:rPr>
              <a:t>Данные </a:t>
            </a:r>
            <a:r>
              <a:rPr lang="ru-RU" sz="1600" b="1" i="1" dirty="0">
                <a:latin typeface="Calibri" panose="020F0502020204030204" pitchFamily="34" charset="0"/>
              </a:rPr>
              <a:t>об объектах-аналогах из отраслевого </a:t>
            </a:r>
            <a:r>
              <a:rPr lang="ru-RU" sz="1600" b="1" i="1" dirty="0" smtClean="0">
                <a:latin typeface="Calibri" panose="020F0502020204030204" pitchFamily="34" charset="0"/>
              </a:rPr>
              <a:t>справочника</a:t>
            </a:r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0560-6AA6-4E69-91C8-F87734AB7339}" type="slidenum">
              <a:rPr lang="ru-RU" smtClean="0"/>
              <a:pPr/>
              <a:t>46</a:t>
            </a:fld>
            <a:endParaRPr lang="ru-RU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F0E5AB5C-6FC3-4648-B1E6-2406FB179C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264191"/>
              </p:ext>
            </p:extLst>
          </p:nvPr>
        </p:nvGraphicFramePr>
        <p:xfrm>
          <a:off x="467544" y="3573016"/>
          <a:ext cx="7920880" cy="2520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56384">
                  <a:extLst>
                    <a:ext uri="{9D8B030D-6E8A-4147-A177-3AD203B41FA5}">
                      <a16:colId xmlns:a16="http://schemas.microsoft.com/office/drawing/2014/main" xmlns="" val="509697879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349815155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75968223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1529351884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Наименование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Материал несущих конструкций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Строительный объем, 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куб.м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Удельн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показ. стоимости строит., руб./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куб.м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16532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Административно-бытовой корпус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ж/б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8 000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5 600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182040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Склад для хранения пиломатериалов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ж/б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6 500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3 253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21809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Склад готовой продукции для деревообрабатывающих предприятий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кирпич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7 500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2 319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971031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Цех для производства технологических брикетов из 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коры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кирпич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8 370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4 331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46654473"/>
                  </a:ext>
                </a:extLst>
              </a:tr>
              <a:tr h="337086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Склад для хранения пиломатериалов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сэндвич-панели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11 000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1 611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55562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70795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600" b="1" i="1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ru-RU" sz="1600" b="1" i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ru-RU" sz="1600" b="1" i="1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ru-RU" sz="1600" b="1" i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ru-RU" sz="1600" b="1" i="1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ru-RU" sz="1600" b="1" i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ru-RU" sz="1600" b="1" i="1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1600" b="1" i="1" dirty="0" smtClean="0">
                <a:latin typeface="Calibri" panose="020F0502020204030204" pitchFamily="34" charset="0"/>
              </a:rPr>
              <a:t>Регионально-экономическая </a:t>
            </a:r>
            <a:r>
              <a:rPr lang="ru-RU" sz="1600" b="1" i="1" dirty="0">
                <a:latin typeface="Calibri" panose="020F0502020204030204" pitchFamily="34" charset="0"/>
              </a:rPr>
              <a:t>корректировка по материалу стен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0560-6AA6-4E69-91C8-F87734AB7339}" type="slidenum">
              <a:rPr lang="ru-RU" smtClean="0"/>
              <a:pPr/>
              <a:t>47</a:t>
            </a:fld>
            <a:endParaRPr lang="ru-RU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57C9EAEE-69CE-42B5-AC44-B9864583BB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480097"/>
              </p:ext>
            </p:extLst>
          </p:nvPr>
        </p:nvGraphicFramePr>
        <p:xfrm>
          <a:off x="395536" y="1124744"/>
          <a:ext cx="6984776" cy="18986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40360">
                  <a:extLst>
                    <a:ext uri="{9D8B030D-6E8A-4147-A177-3AD203B41FA5}">
                      <a16:colId xmlns:a16="http://schemas.microsoft.com/office/drawing/2014/main" xmlns="" val="344878760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xmlns="" val="3497420707"/>
                    </a:ext>
                  </a:extLst>
                </a:gridCol>
              </a:tblGrid>
              <a:tr h="331357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Отношение объема объекта оценки к аналогу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Поправка на разницу в объеме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46636923"/>
                  </a:ext>
                </a:extLst>
              </a:tr>
              <a:tr h="273198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0,30 – 0,49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24585427"/>
                  </a:ext>
                </a:extLst>
              </a:tr>
              <a:tr h="273198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0,50 – 0,79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8556074"/>
                  </a:ext>
                </a:extLst>
              </a:tr>
              <a:tr h="273198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0,80 – 1,20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9783547"/>
                  </a:ext>
                </a:extLst>
              </a:tr>
              <a:tr h="284049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1,21 – 2,00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0,87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69997884"/>
                  </a:ext>
                </a:extLst>
              </a:tr>
              <a:tr h="2731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&gt; 2,01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0,86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1468161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3F5BE8F5-1F04-4C2D-A7D0-B1BCC24209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772573"/>
              </p:ext>
            </p:extLst>
          </p:nvPr>
        </p:nvGraphicFramePr>
        <p:xfrm>
          <a:off x="395536" y="3429000"/>
          <a:ext cx="7200800" cy="20586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xmlns="" val="207443329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156502017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185240667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xmlns="" val="2996235169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4144237907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Регион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Материал стен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306818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кирпич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ж/б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сэндвич панели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древесина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82745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Москва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36697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Московская область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6963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Саратовская область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94178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Томская область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9257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92217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i="1" dirty="0">
                <a:latin typeface="Calibri" panose="020F0502020204030204" pitchFamily="34" charset="0"/>
              </a:rPr>
              <a:t>Индексы цен в </a:t>
            </a:r>
            <a:r>
              <a:rPr lang="ru-RU" sz="1600" b="1" i="1" dirty="0" smtClean="0">
                <a:latin typeface="Calibri" panose="020F0502020204030204" pitchFamily="34" charset="0"/>
              </a:rPr>
              <a:t>строительстве </a:t>
            </a:r>
            <a:r>
              <a:rPr lang="ru-RU" sz="1600" b="1" i="1" dirty="0">
                <a:latin typeface="Calibri" panose="020F0502020204030204" pitchFamily="34" charset="0"/>
              </a:rPr>
              <a:t>по РФ (по отношению к базовому году</a:t>
            </a:r>
            <a:r>
              <a:rPr lang="ru-RU" sz="1600" b="1" i="1" dirty="0" smtClean="0">
                <a:latin typeface="Calibri" panose="020F0502020204030204" pitchFamily="34" charset="0"/>
              </a:rPr>
              <a:t>)</a:t>
            </a:r>
          </a:p>
          <a:p>
            <a:pPr marL="0" indent="0">
              <a:buNone/>
            </a:pPr>
            <a:endParaRPr lang="ru-RU" sz="1600" b="1" i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ru-RU" sz="1600" b="1" i="1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ru-RU" sz="1600" b="1" i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ru-RU" sz="1600" b="1" i="1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ru-RU" sz="1600" b="1" i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ru-RU" sz="1600" b="1" i="1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ru-RU" sz="1600" b="1" i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i="1" u="sng" dirty="0"/>
              <a:t>Подвох</a:t>
            </a:r>
            <a:endParaRPr lang="ru-RU" sz="1600" dirty="0"/>
          </a:p>
          <a:p>
            <a:pPr marL="0" indent="0">
              <a:buNone/>
            </a:pPr>
            <a:r>
              <a:rPr lang="ru-RU" sz="1600" dirty="0"/>
              <a:t>В том, что необходимо </a:t>
            </a:r>
            <a:r>
              <a:rPr lang="ru-RU" sz="1600" dirty="0" smtClean="0"/>
              <a:t>правильно выбрать аналог. </a:t>
            </a:r>
            <a:r>
              <a:rPr lang="ru-RU" sz="1600" dirty="0">
                <a:latin typeface="Calibri" panose="020F0502020204030204" pitchFamily="34" charset="0"/>
              </a:rPr>
              <a:t>С одной стороны, более подходит аналог «Склад готовой продукции для деревообрабатывающих предприятий», но он имеет другой конструктив. С другой стороны, судя по названию таблицы «… из отраслевого справочника», ВСЕ аналоги относятся к деревообработке.</a:t>
            </a:r>
            <a:endParaRPr lang="en-US" sz="16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i="1" u="sng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0560-6AA6-4E69-91C8-F87734AB7339}" type="slidenum">
              <a:rPr lang="ru-RU" smtClean="0"/>
              <a:pPr/>
              <a:t>48</a:t>
            </a:fld>
            <a:endParaRPr lang="ru-RU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BBA5DDA0-9101-47F4-8C7A-21BEDAB29D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276395"/>
              </p:ext>
            </p:extLst>
          </p:nvPr>
        </p:nvGraphicFramePr>
        <p:xfrm>
          <a:off x="395536" y="1340768"/>
          <a:ext cx="7992888" cy="2194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xmlns="" val="363882778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57740559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5211404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374035611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137515859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92795569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402298269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14597778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Группа индексов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(строительство объектов с несущими конструкциями из …)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36441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0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кирпича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24824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0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ж/б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52247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0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сэндвич панелей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506840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0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древесины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0160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11473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i="1" u="sng" dirty="0"/>
              <a:t>Решение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1. В качестве аналога выбираем: «склад для хранения пиломатериалов» - ж/б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latin typeface="Calibri" panose="020F0502020204030204" pitchFamily="34" charset="0"/>
              </a:rPr>
              <a:t>   2. Отношение строительного объёма объекта оценки к аналогу составит: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latin typeface="Calibri" panose="020F0502020204030204" pitchFamily="34" charset="0"/>
              </a:rPr>
              <a:t>8 000 / 6 500 = 1,23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latin typeface="Calibri" panose="020F0502020204030204" pitchFamily="34" charset="0"/>
              </a:rPr>
              <a:t>   3. Из таблицы №2 корректировка на разницу в строительном объёме составит 0,87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latin typeface="Calibri" panose="020F0502020204030204" pitchFamily="34" charset="0"/>
              </a:rPr>
              <a:t>   4. Региональная экономическая корректировка по материалу стен составит 0,8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latin typeface="Calibri" panose="020F0502020204030204" pitchFamily="34" charset="0"/>
              </a:rPr>
              <a:t>   5. Изменение индекса цен для ж/б объектов за период с 2014 по 2016 гг. составит: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latin typeface="Calibri" panose="020F0502020204030204" pitchFamily="34" charset="0"/>
              </a:rPr>
              <a:t>184 / 176 = 1,0454545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latin typeface="Calibri" panose="020F0502020204030204" pitchFamily="34" charset="0"/>
              </a:rPr>
              <a:t>   6. Определяем срок службы здания: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latin typeface="Calibri" panose="020F0502020204030204" pitchFamily="34" charset="0"/>
              </a:rPr>
              <a:t>40 лет – 27 лет = 13 лет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latin typeface="Calibri" panose="020F0502020204030204" pitchFamily="34" charset="0"/>
              </a:rPr>
              <a:t>   7. Определяем накопленный износ объекта оценки: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latin typeface="Calibri" panose="020F0502020204030204" pitchFamily="34" charset="0"/>
              </a:rPr>
              <a:t>13 лет / 40 лет = 0,325 или 32,5%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latin typeface="Calibri" panose="020F0502020204030204" pitchFamily="34" charset="0"/>
              </a:rPr>
              <a:t>   8. Определяем затраты на замещение/воспроизводство здания без учёта износа: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latin typeface="Calibri" panose="020F0502020204030204" pitchFamily="34" charset="0"/>
              </a:rPr>
              <a:t>3 253 х 0,87 × 0,8 × 1,0454545 = 18 936 008 руб./</a:t>
            </a:r>
            <a:r>
              <a:rPr lang="ru-RU" sz="1600" dirty="0" err="1">
                <a:latin typeface="Calibri" panose="020F0502020204030204" pitchFamily="34" charset="0"/>
              </a:rPr>
              <a:t>куб.м</a:t>
            </a:r>
            <a:r>
              <a:rPr lang="ru-RU" sz="1600" dirty="0">
                <a:latin typeface="Calibri" panose="020F0502020204030204" pitchFamily="34" charset="0"/>
              </a:rPr>
              <a:t>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latin typeface="Calibri" panose="020F0502020204030204" pitchFamily="34" charset="0"/>
              </a:rPr>
              <a:t>   9. Определяем рыночную стоимость здания: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latin typeface="Calibri" panose="020F0502020204030204" pitchFamily="34" charset="0"/>
              </a:rPr>
              <a:t>18 936 008 × (1 – 32,5%) = 12 781 805 руб.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latin typeface="Calibri" panose="020F0502020204030204" pitchFamily="34" charset="0"/>
              </a:rPr>
              <a:t>С учётом округления до сотен тысяч – </a:t>
            </a:r>
            <a:r>
              <a:rPr lang="ru-RU" sz="1600" b="1" dirty="0">
                <a:latin typeface="Calibri" panose="020F0502020204030204" pitchFamily="34" charset="0"/>
              </a:rPr>
              <a:t>12 800 </a:t>
            </a:r>
            <a:r>
              <a:rPr lang="ru-RU" sz="1600" b="1" dirty="0" err="1">
                <a:latin typeface="Calibri" panose="020F0502020204030204" pitchFamily="34" charset="0"/>
              </a:rPr>
              <a:t>т.р</a:t>
            </a:r>
            <a:r>
              <a:rPr lang="ru-RU" sz="1600" b="1" dirty="0">
                <a:latin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0560-6AA6-4E69-91C8-F87734AB7339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763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pic>
        <p:nvPicPr>
          <p:cNvPr id="7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sp>
        <p:nvSpPr>
          <p:cNvPr id="2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500958" y="6357958"/>
            <a:ext cx="471462" cy="365125"/>
          </a:xfrm>
        </p:spPr>
        <p:txBody>
          <a:bodyPr/>
          <a:lstStyle/>
          <a:p>
            <a:pPr>
              <a:defRPr/>
            </a:pPr>
            <a:fld id="{EAE96F90-A236-480F-AD96-E60C8C93DD63}" type="slidenum">
              <a:rPr lang="ru-RU" sz="1600" b="1" smtClean="0"/>
              <a:pPr>
                <a:defRPr/>
              </a:pPr>
              <a:t>5</a:t>
            </a:fld>
            <a:endParaRPr lang="ru-RU" sz="16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57203" y="908720"/>
            <a:ext cx="83529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u="sng" dirty="0"/>
              <a:t>Решение</a:t>
            </a:r>
            <a:endParaRPr lang="ru-RU" sz="1400" dirty="0"/>
          </a:p>
          <a:p>
            <a:pPr lvl="0" algn="just"/>
            <a:r>
              <a:rPr lang="ru-RU" dirty="0"/>
              <a:t>Определяем величину коэффициента торможения: </a:t>
            </a:r>
            <a:r>
              <a:rPr lang="en-US" dirty="0"/>
              <a:t>Ln</a:t>
            </a:r>
            <a:r>
              <a:rPr lang="ru-RU" dirty="0"/>
              <a:t>(140</a:t>
            </a:r>
            <a:r>
              <a:rPr lang="en-US" dirty="0"/>
              <a:t> </a:t>
            </a:r>
            <a:r>
              <a:rPr lang="ru-RU" dirty="0"/>
              <a:t>000/100</a:t>
            </a:r>
            <a:r>
              <a:rPr lang="en-US" dirty="0"/>
              <a:t> </a:t>
            </a:r>
            <a:r>
              <a:rPr lang="ru-RU" dirty="0"/>
              <a:t>000) / </a:t>
            </a:r>
            <a:r>
              <a:rPr lang="en-US" dirty="0"/>
              <a:t>Ln</a:t>
            </a:r>
            <a:r>
              <a:rPr lang="ru-RU" dirty="0"/>
              <a:t>(175/100) = </a:t>
            </a:r>
            <a:r>
              <a:rPr lang="en-US" dirty="0"/>
              <a:t>Ln</a:t>
            </a:r>
            <a:r>
              <a:rPr lang="ru-RU" dirty="0"/>
              <a:t>(1,4) / </a:t>
            </a:r>
            <a:r>
              <a:rPr lang="en-US" dirty="0"/>
              <a:t>Ln</a:t>
            </a:r>
            <a:r>
              <a:rPr lang="ru-RU" dirty="0"/>
              <a:t>(1,75) = 0,6</a:t>
            </a:r>
            <a:endParaRPr lang="ru-RU" sz="1400" dirty="0"/>
          </a:p>
          <a:p>
            <a:pPr lvl="0" algn="just"/>
            <a:r>
              <a:rPr lang="ru-RU" dirty="0"/>
              <a:t>Определяем рыночную стоимость создания резервуара:</a:t>
            </a:r>
            <a:endParaRPr lang="ru-RU" sz="1400" dirty="0"/>
          </a:p>
          <a:p>
            <a:pPr lvl="1" algn="just"/>
            <a:r>
              <a:rPr lang="ru-RU" dirty="0"/>
              <a:t>Аналог 1: 100 000 * (160/100)</a:t>
            </a:r>
            <a:r>
              <a:rPr lang="en-US" dirty="0"/>
              <a:t>^</a:t>
            </a:r>
            <a:r>
              <a:rPr lang="ru-RU" dirty="0"/>
              <a:t>0,6 = 132 578 руб.</a:t>
            </a:r>
            <a:endParaRPr lang="ru-RU" sz="1400" dirty="0"/>
          </a:p>
          <a:p>
            <a:pPr lvl="1" algn="just"/>
            <a:r>
              <a:rPr lang="ru-RU" dirty="0"/>
              <a:t>Аналог 2: 140 000 * (160/175)</a:t>
            </a:r>
            <a:r>
              <a:rPr lang="en-US" dirty="0"/>
              <a:t>^</a:t>
            </a:r>
            <a:r>
              <a:rPr lang="ru-RU" dirty="0"/>
              <a:t>0,6 = 132 671 руб.</a:t>
            </a:r>
            <a:endParaRPr lang="ru-RU" sz="1400" dirty="0"/>
          </a:p>
          <a:p>
            <a:pPr lvl="1" algn="just"/>
            <a:r>
              <a:rPr lang="ru-RU" dirty="0"/>
              <a:t>Среднее: (132 578 + 132 671) / 2 = 132 625 руб.</a:t>
            </a:r>
            <a:endParaRPr lang="ru-RU" sz="1400" dirty="0"/>
          </a:p>
          <a:p>
            <a:pPr lvl="0" algn="just"/>
            <a:r>
              <a:rPr lang="ru-RU" dirty="0"/>
              <a:t>Определяем рыночную стоимость смонтированного резервуара без учета износа: 132 625 * (1+0,7) = 225 463 руб.</a:t>
            </a:r>
            <a:endParaRPr lang="ru-RU" sz="1400" dirty="0"/>
          </a:p>
          <a:p>
            <a:pPr lvl="0" algn="just"/>
            <a:r>
              <a:rPr lang="ru-RU" dirty="0"/>
              <a:t>Определяем износ: в чем подвох </a:t>
            </a:r>
            <a:r>
              <a:rPr lang="ru-RU" dirty="0" smtClean="0"/>
              <a:t>- по </a:t>
            </a:r>
            <a:r>
              <a:rPr lang="ru-RU" dirty="0"/>
              <a:t>идее раз известен возраст резервуара и оставшийся срок службы, то срок жизни нужно определить как 10+20 = 30 лет и далее определяет износ методом срока жизни, но в этом случае не совпадает ни один ответ. Если же определить эффективный возраст резервуара как 28-20=8 годам, то износ будет равен 8/28 = 0,2857 или 28,57% и ответ можно найти в предложенных вариантах.</a:t>
            </a:r>
            <a:endParaRPr lang="ru-RU" sz="1400" dirty="0"/>
          </a:p>
          <a:p>
            <a:pPr lvl="0" algn="just"/>
            <a:r>
              <a:rPr lang="ru-RU" dirty="0"/>
              <a:t>Определяем рыночную стоимость смонтированного резервуара с учетом износа: 225 463 * (1 – 0,2857) = </a:t>
            </a:r>
            <a:r>
              <a:rPr lang="ru-RU" b="1" dirty="0"/>
              <a:t>161 048 руб</a:t>
            </a:r>
            <a:r>
              <a:rPr lang="ru-RU" dirty="0"/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91354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4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700" b="1" u="sng" dirty="0" smtClean="0"/>
              <a:t>Задача 36</a:t>
            </a:r>
          </a:p>
          <a:p>
            <a:pPr marL="0" lvl="2" indent="0">
              <a:spcBef>
                <a:spcPts val="0"/>
              </a:spcBef>
              <a:buNone/>
            </a:pPr>
            <a:r>
              <a:rPr lang="ru-RU" sz="1900" dirty="0">
                <a:latin typeface="Calibri" panose="020F0502020204030204" pitchFamily="34" charset="0"/>
              </a:rPr>
              <a:t>Определить рыночную стоимость земельного участка площадью 2 га, категории земли поселений, разрешенное использование – строительство торговых объектов. Имеется информация о следующих предложениях на продажу земельных участков (цена предложения, площадь, категория, разрешенное использование).</a:t>
            </a:r>
          </a:p>
          <a:p>
            <a:pPr>
              <a:spcBef>
                <a:spcPts val="0"/>
              </a:spcBef>
            </a:pPr>
            <a:r>
              <a:rPr lang="ru-RU" sz="1900" dirty="0">
                <a:latin typeface="Calibri" panose="020F0502020204030204" pitchFamily="34" charset="0"/>
              </a:rPr>
              <a:t>Аналог 1. 450 </a:t>
            </a:r>
            <a:r>
              <a:rPr lang="ru-RU" sz="1900" dirty="0" err="1">
                <a:latin typeface="Calibri" panose="020F0502020204030204" pitchFamily="34" charset="0"/>
              </a:rPr>
              <a:t>тыс</a:t>
            </a:r>
            <a:r>
              <a:rPr lang="ru-RU" sz="1900" dirty="0">
                <a:latin typeface="Calibri" panose="020F0502020204030204" pitchFamily="34" charset="0"/>
              </a:rPr>
              <a:t> </a:t>
            </a:r>
            <a:r>
              <a:rPr lang="ru-RU" sz="1900" dirty="0" err="1">
                <a:latin typeface="Calibri" panose="020F0502020204030204" pitchFamily="34" charset="0"/>
              </a:rPr>
              <a:t>руб</a:t>
            </a:r>
            <a:r>
              <a:rPr lang="ru-RU" sz="1900" dirty="0">
                <a:latin typeface="Calibri" panose="020F0502020204030204" pitchFamily="34" charset="0"/>
              </a:rPr>
              <a:t>, 2 га, земли поселений, строительство офиса.</a:t>
            </a:r>
          </a:p>
          <a:p>
            <a:pPr>
              <a:spcBef>
                <a:spcPts val="0"/>
              </a:spcBef>
            </a:pPr>
            <a:r>
              <a:rPr lang="ru-RU" sz="1900" dirty="0">
                <a:latin typeface="Calibri" panose="020F0502020204030204" pitchFamily="34" charset="0"/>
              </a:rPr>
              <a:t>Аналог 2. 700 </a:t>
            </a:r>
            <a:r>
              <a:rPr lang="ru-RU" sz="1900" dirty="0" err="1">
                <a:latin typeface="Calibri" panose="020F0502020204030204" pitchFamily="34" charset="0"/>
              </a:rPr>
              <a:t>тыс</a:t>
            </a:r>
            <a:r>
              <a:rPr lang="ru-RU" sz="1900" dirty="0">
                <a:latin typeface="Calibri" panose="020F0502020204030204" pitchFamily="34" charset="0"/>
              </a:rPr>
              <a:t> </a:t>
            </a:r>
            <a:r>
              <a:rPr lang="ru-RU" sz="1900" dirty="0" err="1">
                <a:latin typeface="Calibri" panose="020F0502020204030204" pitchFamily="34" charset="0"/>
              </a:rPr>
              <a:t>руб</a:t>
            </a:r>
            <a:r>
              <a:rPr lang="ru-RU" sz="1900" dirty="0">
                <a:latin typeface="Calibri" panose="020F0502020204030204" pitchFamily="34" charset="0"/>
              </a:rPr>
              <a:t>, 2,2 га, земли поселений, строительство ТЦ.</a:t>
            </a:r>
          </a:p>
          <a:p>
            <a:pPr>
              <a:spcBef>
                <a:spcPts val="0"/>
              </a:spcBef>
            </a:pPr>
            <a:r>
              <a:rPr lang="ru-RU" sz="1900" dirty="0">
                <a:latin typeface="Calibri" panose="020F0502020204030204" pitchFamily="34" charset="0"/>
              </a:rPr>
              <a:t>Аналог 3. 400 </a:t>
            </a:r>
            <a:r>
              <a:rPr lang="ru-RU" sz="1900" dirty="0" err="1">
                <a:latin typeface="Calibri" panose="020F0502020204030204" pitchFamily="34" charset="0"/>
              </a:rPr>
              <a:t>тыс</a:t>
            </a:r>
            <a:r>
              <a:rPr lang="ru-RU" sz="1900" dirty="0">
                <a:latin typeface="Calibri" panose="020F0502020204030204" pitchFamily="34" charset="0"/>
              </a:rPr>
              <a:t> </a:t>
            </a:r>
            <a:r>
              <a:rPr lang="ru-RU" sz="1900" dirty="0" err="1">
                <a:latin typeface="Calibri" panose="020F0502020204030204" pitchFamily="34" charset="0"/>
              </a:rPr>
              <a:t>руб</a:t>
            </a:r>
            <a:r>
              <a:rPr lang="ru-RU" sz="1900" dirty="0">
                <a:latin typeface="Calibri" panose="020F0502020204030204" pitchFamily="34" charset="0"/>
              </a:rPr>
              <a:t>, площадь 1,8 га, земли промышленности, строительство </a:t>
            </a:r>
            <a:r>
              <a:rPr lang="ru-RU" sz="1900" dirty="0" smtClean="0">
                <a:latin typeface="Calibri" panose="020F0502020204030204" pitchFamily="34" charset="0"/>
              </a:rPr>
              <a:t>производственного  </a:t>
            </a:r>
            <a:r>
              <a:rPr lang="ru-RU" sz="1900" dirty="0">
                <a:latin typeface="Calibri" panose="020F0502020204030204" pitchFamily="34" charset="0"/>
              </a:rPr>
              <a:t>объекта с торговыми площадями.</a:t>
            </a:r>
          </a:p>
          <a:p>
            <a:pPr>
              <a:spcBef>
                <a:spcPts val="0"/>
              </a:spcBef>
            </a:pPr>
            <a:r>
              <a:rPr lang="ru-RU" sz="1900" dirty="0">
                <a:latin typeface="Calibri" panose="020F0502020204030204" pitchFamily="34" charset="0"/>
              </a:rPr>
              <a:t>Аналог 4. 500 </a:t>
            </a:r>
            <a:r>
              <a:rPr lang="ru-RU" sz="1900" dirty="0" err="1">
                <a:latin typeface="Calibri" panose="020F0502020204030204" pitchFamily="34" charset="0"/>
              </a:rPr>
              <a:t>тыс</a:t>
            </a:r>
            <a:r>
              <a:rPr lang="ru-RU" sz="1900" dirty="0">
                <a:latin typeface="Calibri" panose="020F0502020204030204" pitchFamily="34" charset="0"/>
              </a:rPr>
              <a:t> </a:t>
            </a:r>
            <a:r>
              <a:rPr lang="ru-RU" sz="1900" dirty="0" err="1">
                <a:latin typeface="Calibri" panose="020F0502020204030204" pitchFamily="34" charset="0"/>
              </a:rPr>
              <a:t>руб</a:t>
            </a:r>
            <a:r>
              <a:rPr lang="ru-RU" sz="1900" dirty="0">
                <a:latin typeface="Calibri" panose="020F0502020204030204" pitchFamily="34" charset="0"/>
              </a:rPr>
              <a:t>, 1,8 га, земли поселений, строительство автозаправочной станции с объектами придорожного сервиса.</a:t>
            </a:r>
          </a:p>
          <a:p>
            <a:pPr>
              <a:spcBef>
                <a:spcPts val="0"/>
              </a:spcBef>
            </a:pPr>
            <a:r>
              <a:rPr lang="ru-RU" sz="1900" dirty="0">
                <a:latin typeface="Calibri" panose="020F0502020204030204" pitchFamily="34" charset="0"/>
              </a:rPr>
              <a:t>Аналог 5. 600 </a:t>
            </a:r>
            <a:r>
              <a:rPr lang="ru-RU" sz="1900" dirty="0" err="1">
                <a:latin typeface="Calibri" panose="020F0502020204030204" pitchFamily="34" charset="0"/>
              </a:rPr>
              <a:t>тыс</a:t>
            </a:r>
            <a:r>
              <a:rPr lang="ru-RU" sz="1900" dirty="0">
                <a:latin typeface="Calibri" panose="020F0502020204030204" pitchFamily="34" charset="0"/>
              </a:rPr>
              <a:t> </a:t>
            </a:r>
            <a:r>
              <a:rPr lang="ru-RU" sz="1900" dirty="0" err="1">
                <a:latin typeface="Calibri" panose="020F0502020204030204" pitchFamily="34" charset="0"/>
              </a:rPr>
              <a:t>руб</a:t>
            </a:r>
            <a:r>
              <a:rPr lang="ru-RU" sz="1900" dirty="0">
                <a:latin typeface="Calibri" panose="020F0502020204030204" pitchFamily="34" charset="0"/>
              </a:rPr>
              <a:t>, площадь 2га, земли поселений, строительство торговых объектов.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900" dirty="0" err="1">
                <a:latin typeface="Calibri" panose="020F0502020204030204" pitchFamily="34" charset="0"/>
              </a:rPr>
              <a:t>Для</a:t>
            </a:r>
            <a:r>
              <a:rPr lang="en-GB" sz="1900" dirty="0">
                <a:latin typeface="Calibri" panose="020F0502020204030204" pitchFamily="34" charset="0"/>
              </a:rPr>
              <a:t> </a:t>
            </a:r>
            <a:r>
              <a:rPr lang="en-GB" sz="1900" dirty="0" err="1">
                <a:latin typeface="Calibri" panose="020F0502020204030204" pitchFamily="34" charset="0"/>
              </a:rPr>
              <a:t>расчета</a:t>
            </a:r>
            <a:r>
              <a:rPr lang="en-GB" sz="1900" dirty="0">
                <a:latin typeface="Calibri" panose="020F0502020204030204" pitchFamily="34" charset="0"/>
              </a:rPr>
              <a:t> </a:t>
            </a:r>
            <a:r>
              <a:rPr lang="en-GB" sz="1900" dirty="0" err="1">
                <a:latin typeface="Calibri" panose="020F0502020204030204" pitchFamily="34" charset="0"/>
              </a:rPr>
              <a:t>предположить</a:t>
            </a:r>
            <a:r>
              <a:rPr lang="en-GB" sz="1900" dirty="0">
                <a:latin typeface="Calibri" panose="020F0502020204030204" pitchFamily="34" charset="0"/>
              </a:rPr>
              <a:t>, </a:t>
            </a:r>
            <a:r>
              <a:rPr lang="en-GB" sz="1900" dirty="0" err="1">
                <a:latin typeface="Calibri" panose="020F0502020204030204" pitchFamily="34" charset="0"/>
              </a:rPr>
              <a:t>что</a:t>
            </a:r>
            <a:r>
              <a:rPr lang="en-GB" sz="1900" dirty="0">
                <a:latin typeface="Calibri" panose="020F0502020204030204" pitchFamily="34" charset="0"/>
              </a:rPr>
              <a:t> НЭИ </a:t>
            </a:r>
            <a:r>
              <a:rPr lang="en-GB" sz="1900" dirty="0" err="1">
                <a:latin typeface="Calibri" panose="020F0502020204030204" pitchFamily="34" charset="0"/>
              </a:rPr>
              <a:t>для</a:t>
            </a:r>
            <a:r>
              <a:rPr lang="en-GB" sz="1900" dirty="0">
                <a:latin typeface="Calibri" panose="020F0502020204030204" pitchFamily="34" charset="0"/>
              </a:rPr>
              <a:t> </a:t>
            </a:r>
            <a:r>
              <a:rPr lang="en-GB" sz="1900" dirty="0" err="1">
                <a:latin typeface="Calibri" panose="020F0502020204030204" pitchFamily="34" charset="0"/>
              </a:rPr>
              <a:t>всех</a:t>
            </a:r>
            <a:r>
              <a:rPr lang="en-GB" sz="1900" dirty="0">
                <a:latin typeface="Calibri" panose="020F0502020204030204" pitchFamily="34" charset="0"/>
              </a:rPr>
              <a:t> </a:t>
            </a:r>
            <a:r>
              <a:rPr lang="en-GB" sz="1900" dirty="0" err="1">
                <a:latin typeface="Calibri" panose="020F0502020204030204" pitchFamily="34" charset="0"/>
              </a:rPr>
              <a:t>предложений</a:t>
            </a:r>
            <a:r>
              <a:rPr lang="en-GB" sz="1900" dirty="0">
                <a:latin typeface="Calibri" panose="020F0502020204030204" pitchFamily="34" charset="0"/>
              </a:rPr>
              <a:t> </a:t>
            </a:r>
            <a:r>
              <a:rPr lang="en-GB" sz="1900" dirty="0" err="1">
                <a:latin typeface="Calibri" panose="020F0502020204030204" pitchFamily="34" charset="0"/>
              </a:rPr>
              <a:t>соответствует</a:t>
            </a:r>
            <a:r>
              <a:rPr lang="en-GB" sz="1900" dirty="0">
                <a:latin typeface="Calibri" panose="020F0502020204030204" pitchFamily="34" charset="0"/>
              </a:rPr>
              <a:t> </a:t>
            </a:r>
            <a:r>
              <a:rPr lang="en-GB" sz="1900" dirty="0" err="1">
                <a:latin typeface="Calibri" panose="020F0502020204030204" pitchFamily="34" charset="0"/>
              </a:rPr>
              <a:t>разрешенному</a:t>
            </a:r>
            <a:r>
              <a:rPr lang="en-GB" sz="1900" dirty="0">
                <a:latin typeface="Calibri" panose="020F0502020204030204" pitchFamily="34" charset="0"/>
              </a:rPr>
              <a:t> </a:t>
            </a:r>
            <a:r>
              <a:rPr lang="en-GB" sz="1900" dirty="0" err="1">
                <a:latin typeface="Calibri" panose="020F0502020204030204" pitchFamily="34" charset="0"/>
              </a:rPr>
              <a:t>использованию</a:t>
            </a:r>
            <a:r>
              <a:rPr lang="en-GB" sz="1900" dirty="0">
                <a:latin typeface="Calibri" panose="020F0502020204030204" pitchFamily="34" charset="0"/>
              </a:rPr>
              <a:t>, </a:t>
            </a:r>
            <a:r>
              <a:rPr lang="en-GB" sz="1900" dirty="0" err="1">
                <a:latin typeface="Calibri" panose="020F0502020204030204" pitchFamily="34" charset="0"/>
              </a:rPr>
              <a:t>корректировка</a:t>
            </a:r>
            <a:r>
              <a:rPr lang="en-GB" sz="1900" dirty="0">
                <a:latin typeface="Calibri" panose="020F0502020204030204" pitchFamily="34" charset="0"/>
              </a:rPr>
              <a:t> </a:t>
            </a:r>
            <a:r>
              <a:rPr lang="en-GB" sz="1900" dirty="0" err="1">
                <a:latin typeface="Calibri" panose="020F0502020204030204" pitchFamily="34" charset="0"/>
              </a:rPr>
              <a:t>на</a:t>
            </a:r>
            <a:r>
              <a:rPr lang="en-GB" sz="1900" dirty="0">
                <a:latin typeface="Calibri" panose="020F0502020204030204" pitchFamily="34" charset="0"/>
              </a:rPr>
              <a:t> </a:t>
            </a:r>
            <a:r>
              <a:rPr lang="en-GB" sz="1900" dirty="0" err="1">
                <a:latin typeface="Calibri" panose="020F0502020204030204" pitchFamily="34" charset="0"/>
              </a:rPr>
              <a:t>уторговывание</a:t>
            </a:r>
            <a:r>
              <a:rPr lang="en-GB" sz="1900" dirty="0">
                <a:latin typeface="Calibri" panose="020F0502020204030204" pitchFamily="34" charset="0"/>
              </a:rPr>
              <a:t> 5%, </a:t>
            </a:r>
            <a:r>
              <a:rPr lang="en-GB" sz="1900" dirty="0" err="1">
                <a:latin typeface="Calibri" panose="020F0502020204030204" pitchFamily="34" charset="0"/>
              </a:rPr>
              <a:t>корректировка</a:t>
            </a:r>
            <a:r>
              <a:rPr lang="en-GB" sz="1900" dirty="0">
                <a:latin typeface="Calibri" panose="020F0502020204030204" pitchFamily="34" charset="0"/>
              </a:rPr>
              <a:t> </a:t>
            </a:r>
            <a:r>
              <a:rPr lang="en-GB" sz="1900" dirty="0" err="1">
                <a:latin typeface="Calibri" panose="020F0502020204030204" pitchFamily="34" charset="0"/>
              </a:rPr>
              <a:t>цены</a:t>
            </a:r>
            <a:r>
              <a:rPr lang="en-GB" sz="1900" dirty="0">
                <a:latin typeface="Calibri" panose="020F0502020204030204" pitchFamily="34" charset="0"/>
              </a:rPr>
              <a:t> </a:t>
            </a:r>
            <a:r>
              <a:rPr lang="en-GB" sz="1900" dirty="0" err="1">
                <a:latin typeface="Calibri" panose="020F0502020204030204" pitchFamily="34" charset="0"/>
              </a:rPr>
              <a:t>единицы</a:t>
            </a:r>
            <a:r>
              <a:rPr lang="en-GB" sz="1900" dirty="0">
                <a:latin typeface="Calibri" panose="020F0502020204030204" pitchFamily="34" charset="0"/>
              </a:rPr>
              <a:t> в </a:t>
            </a:r>
            <a:r>
              <a:rPr lang="en-GB" sz="1900" dirty="0" err="1">
                <a:latin typeface="Calibri" panose="020F0502020204030204" pitchFamily="34" charset="0"/>
              </a:rPr>
              <a:t>сравнении</a:t>
            </a:r>
            <a:r>
              <a:rPr lang="en-GB" sz="1900" dirty="0">
                <a:latin typeface="Calibri" panose="020F0502020204030204" pitchFamily="34" charset="0"/>
              </a:rPr>
              <a:t> – 1га – </a:t>
            </a:r>
            <a:r>
              <a:rPr lang="en-GB" sz="1900" dirty="0" err="1">
                <a:latin typeface="Calibri" panose="020F0502020204030204" pitchFamily="34" charset="0"/>
              </a:rPr>
              <a:t>аналога</a:t>
            </a:r>
            <a:r>
              <a:rPr lang="en-GB" sz="1900" dirty="0">
                <a:latin typeface="Calibri" panose="020F0502020204030204" pitchFamily="34" charset="0"/>
              </a:rPr>
              <a:t> </a:t>
            </a:r>
            <a:r>
              <a:rPr lang="en-GB" sz="1900" dirty="0" err="1">
                <a:latin typeface="Calibri" panose="020F0502020204030204" pitchFamily="34" charset="0"/>
              </a:rPr>
              <a:t>на</a:t>
            </a:r>
            <a:r>
              <a:rPr lang="en-GB" sz="1900" dirty="0">
                <a:latin typeface="Calibri" panose="020F0502020204030204" pitchFamily="34" charset="0"/>
              </a:rPr>
              <a:t> </a:t>
            </a:r>
            <a:r>
              <a:rPr lang="en-GB" sz="1900" dirty="0" err="1">
                <a:latin typeface="Calibri" panose="020F0502020204030204" pitchFamily="34" charset="0"/>
              </a:rPr>
              <a:t>площадь</a:t>
            </a:r>
            <a:r>
              <a:rPr lang="en-GB" sz="1900" dirty="0">
                <a:latin typeface="Calibri" panose="020F0502020204030204" pitchFamily="34" charset="0"/>
              </a:rPr>
              <a:t> </a:t>
            </a:r>
            <a:r>
              <a:rPr lang="en-GB" sz="1900" dirty="0" err="1">
                <a:latin typeface="Calibri" panose="020F0502020204030204" pitchFamily="34" charset="0"/>
              </a:rPr>
              <a:t>при</a:t>
            </a:r>
            <a:r>
              <a:rPr lang="en-GB" sz="1900" dirty="0">
                <a:latin typeface="Calibri" panose="020F0502020204030204" pitchFamily="34" charset="0"/>
              </a:rPr>
              <a:t> </a:t>
            </a:r>
            <a:r>
              <a:rPr lang="en-GB" sz="1900" dirty="0" err="1">
                <a:latin typeface="Calibri" panose="020F0502020204030204" pitchFamily="34" charset="0"/>
              </a:rPr>
              <a:t>отклонении</a:t>
            </a:r>
            <a:r>
              <a:rPr lang="en-GB" sz="1900" dirty="0">
                <a:latin typeface="Calibri" panose="020F0502020204030204" pitchFamily="34" charset="0"/>
              </a:rPr>
              <a:t> </a:t>
            </a:r>
            <a:r>
              <a:rPr lang="en-GB" sz="1900" dirty="0" err="1">
                <a:latin typeface="Calibri" panose="020F0502020204030204" pitchFamily="34" charset="0"/>
              </a:rPr>
              <a:t>площади</a:t>
            </a:r>
            <a:r>
              <a:rPr lang="en-GB" sz="1900" dirty="0">
                <a:latin typeface="Calibri" panose="020F0502020204030204" pitchFamily="34" charset="0"/>
              </a:rPr>
              <a:t> </a:t>
            </a:r>
            <a:r>
              <a:rPr lang="en-GB" sz="1900" dirty="0" err="1">
                <a:latin typeface="Calibri" panose="020F0502020204030204" pitchFamily="34" charset="0"/>
              </a:rPr>
              <a:t>аналога</a:t>
            </a:r>
            <a:r>
              <a:rPr lang="en-GB" sz="1900" dirty="0">
                <a:latin typeface="Calibri" panose="020F0502020204030204" pitchFamily="34" charset="0"/>
              </a:rPr>
              <a:t> </a:t>
            </a:r>
            <a:r>
              <a:rPr lang="en-GB" sz="1900" dirty="0" err="1">
                <a:latin typeface="Calibri" panose="020F0502020204030204" pitchFamily="34" charset="0"/>
              </a:rPr>
              <a:t>от</a:t>
            </a:r>
            <a:r>
              <a:rPr lang="en-GB" sz="1900" dirty="0">
                <a:latin typeface="Calibri" panose="020F0502020204030204" pitchFamily="34" charset="0"/>
              </a:rPr>
              <a:t> </a:t>
            </a:r>
            <a:r>
              <a:rPr lang="en-GB" sz="1900" dirty="0" err="1">
                <a:latin typeface="Calibri" panose="020F0502020204030204" pitchFamily="34" charset="0"/>
              </a:rPr>
              <a:t>площади</a:t>
            </a:r>
            <a:r>
              <a:rPr lang="en-GB" sz="1900" dirty="0">
                <a:latin typeface="Calibri" panose="020F0502020204030204" pitchFamily="34" charset="0"/>
              </a:rPr>
              <a:t> </a:t>
            </a:r>
            <a:r>
              <a:rPr lang="en-GB" sz="1900" dirty="0" err="1">
                <a:latin typeface="Calibri" panose="020F0502020204030204" pitchFamily="34" charset="0"/>
              </a:rPr>
              <a:t>объекта</a:t>
            </a:r>
            <a:r>
              <a:rPr lang="en-GB" sz="1900" dirty="0">
                <a:latin typeface="Calibri" panose="020F0502020204030204" pitchFamily="34" charset="0"/>
              </a:rPr>
              <a:t> </a:t>
            </a:r>
            <a:r>
              <a:rPr lang="en-GB" sz="1900" dirty="0" err="1">
                <a:latin typeface="Calibri" panose="020F0502020204030204" pitchFamily="34" charset="0"/>
              </a:rPr>
              <a:t>на</a:t>
            </a:r>
            <a:r>
              <a:rPr lang="en-GB" sz="1900" dirty="0">
                <a:latin typeface="Calibri" panose="020F0502020204030204" pitchFamily="34" charset="0"/>
              </a:rPr>
              <a:t> +/10% </a:t>
            </a:r>
            <a:r>
              <a:rPr lang="en-GB" sz="1900" dirty="0" err="1">
                <a:latin typeface="Calibri" panose="020F0502020204030204" pitchFamily="34" charset="0"/>
              </a:rPr>
              <a:t>составляет</a:t>
            </a:r>
            <a:r>
              <a:rPr lang="en-GB" sz="1900" dirty="0">
                <a:latin typeface="Calibri" panose="020F0502020204030204" pitchFamily="34" charset="0"/>
              </a:rPr>
              <a:t> </a:t>
            </a:r>
            <a:r>
              <a:rPr lang="en-GB" sz="1900" dirty="0" err="1">
                <a:latin typeface="Calibri" panose="020F0502020204030204" pitchFamily="34" charset="0"/>
              </a:rPr>
              <a:t>соответственно</a:t>
            </a:r>
            <a:r>
              <a:rPr lang="en-GB" sz="1900" dirty="0">
                <a:latin typeface="Calibri" panose="020F0502020204030204" pitchFamily="34" charset="0"/>
              </a:rPr>
              <a:t> +/-3%. П</a:t>
            </a:r>
            <a:r>
              <a:rPr lang="ru-RU" sz="1900" dirty="0">
                <a:latin typeface="Calibri" panose="020F0502020204030204" pitchFamily="34" charset="0"/>
              </a:rPr>
              <a:t>р</a:t>
            </a:r>
            <a:r>
              <a:rPr lang="en-GB" sz="1900" dirty="0" err="1">
                <a:latin typeface="Calibri" panose="020F0502020204030204" pitchFamily="34" charset="0"/>
              </a:rPr>
              <a:t>очие</a:t>
            </a:r>
            <a:r>
              <a:rPr lang="en-GB" sz="1900" dirty="0">
                <a:latin typeface="Calibri" panose="020F0502020204030204" pitchFamily="34" charset="0"/>
              </a:rPr>
              <a:t> </a:t>
            </a:r>
            <a:r>
              <a:rPr lang="en-GB" sz="1900" dirty="0" err="1">
                <a:latin typeface="Calibri" panose="020F0502020204030204" pitchFamily="34" charset="0"/>
              </a:rPr>
              <a:t>характеристики</a:t>
            </a:r>
            <a:r>
              <a:rPr lang="en-GB" sz="1900" dirty="0">
                <a:latin typeface="Calibri" panose="020F0502020204030204" pitchFamily="34" charset="0"/>
              </a:rPr>
              <a:t> </a:t>
            </a:r>
            <a:r>
              <a:rPr lang="en-GB" sz="1900" dirty="0" err="1">
                <a:latin typeface="Calibri" panose="020F0502020204030204" pitchFamily="34" charset="0"/>
              </a:rPr>
              <a:t>считать</a:t>
            </a:r>
            <a:r>
              <a:rPr lang="en-GB" sz="1900" dirty="0">
                <a:latin typeface="Calibri" panose="020F0502020204030204" pitchFamily="34" charset="0"/>
              </a:rPr>
              <a:t> </a:t>
            </a:r>
            <a:r>
              <a:rPr lang="ru-RU" sz="1900" dirty="0" err="1">
                <a:latin typeface="Calibri" panose="020F0502020204030204" pitchFamily="34" charset="0"/>
              </a:rPr>
              <a:t>иденти</a:t>
            </a:r>
            <a:r>
              <a:rPr lang="en-GB" sz="1900" dirty="0" err="1">
                <a:latin typeface="Calibri" panose="020F0502020204030204" pitchFamily="34" charset="0"/>
              </a:rPr>
              <a:t>чными</a:t>
            </a:r>
            <a:r>
              <a:rPr lang="en-GB" sz="1900" dirty="0">
                <a:latin typeface="Calibri" panose="020F0502020204030204" pitchFamily="34" charset="0"/>
              </a:rPr>
              <a:t>, </a:t>
            </a:r>
            <a:r>
              <a:rPr lang="en-GB" sz="1900" dirty="0" err="1">
                <a:latin typeface="Calibri" panose="020F0502020204030204" pitchFamily="34" charset="0"/>
              </a:rPr>
              <a:t>веса</a:t>
            </a:r>
            <a:r>
              <a:rPr lang="en-GB" sz="1900" dirty="0">
                <a:latin typeface="Calibri" panose="020F0502020204030204" pitchFamily="34" charset="0"/>
              </a:rPr>
              <a:t> </a:t>
            </a:r>
            <a:r>
              <a:rPr lang="en-GB" sz="1900" dirty="0" err="1">
                <a:latin typeface="Calibri" panose="020F0502020204030204" pitchFamily="34" charset="0"/>
              </a:rPr>
              <a:t>использованных</a:t>
            </a:r>
            <a:r>
              <a:rPr lang="en-GB" sz="1900" dirty="0">
                <a:latin typeface="Calibri" panose="020F0502020204030204" pitchFamily="34" charset="0"/>
              </a:rPr>
              <a:t> </a:t>
            </a:r>
            <a:r>
              <a:rPr lang="en-GB" sz="1900" dirty="0" err="1">
                <a:latin typeface="Calibri" panose="020F0502020204030204" pitchFamily="34" charset="0"/>
              </a:rPr>
              <a:t>аналогов</a:t>
            </a:r>
            <a:r>
              <a:rPr lang="en-GB" sz="1900" dirty="0">
                <a:latin typeface="Calibri" panose="020F0502020204030204" pitchFamily="34" charset="0"/>
              </a:rPr>
              <a:t> </a:t>
            </a:r>
            <a:r>
              <a:rPr lang="en-GB" sz="1900" dirty="0" err="1">
                <a:latin typeface="Calibri" panose="020F0502020204030204" pitchFamily="34" charset="0"/>
              </a:rPr>
              <a:t>взять</a:t>
            </a:r>
            <a:r>
              <a:rPr lang="en-GB" sz="1900" dirty="0">
                <a:latin typeface="Calibri" panose="020F0502020204030204" pitchFamily="34" charset="0"/>
              </a:rPr>
              <a:t> </a:t>
            </a:r>
            <a:r>
              <a:rPr lang="en-GB" sz="1900" dirty="0" err="1">
                <a:latin typeface="Calibri" panose="020F0502020204030204" pitchFamily="34" charset="0"/>
              </a:rPr>
              <a:t>равными</a:t>
            </a:r>
            <a:r>
              <a:rPr lang="en-GB" sz="1900" dirty="0">
                <a:latin typeface="Calibri" panose="020F0502020204030204" pitchFamily="34" charset="0"/>
              </a:rPr>
              <a:t>. </a:t>
            </a:r>
            <a:r>
              <a:rPr lang="en-GB" sz="1900" dirty="0" err="1">
                <a:latin typeface="Calibri" panose="020F0502020204030204" pitchFamily="34" charset="0"/>
              </a:rPr>
              <a:t>Результат</a:t>
            </a:r>
            <a:r>
              <a:rPr lang="en-GB" sz="1900" dirty="0">
                <a:latin typeface="Calibri" panose="020F0502020204030204" pitchFamily="34" charset="0"/>
              </a:rPr>
              <a:t> </a:t>
            </a:r>
            <a:r>
              <a:rPr lang="en-GB" sz="1900" dirty="0" err="1">
                <a:latin typeface="Calibri" panose="020F0502020204030204" pitchFamily="34" charset="0"/>
              </a:rPr>
              <a:t>округлить</a:t>
            </a:r>
            <a:r>
              <a:rPr lang="en-GB" sz="1900" dirty="0">
                <a:latin typeface="Calibri" panose="020F0502020204030204" pitchFamily="34" charset="0"/>
              </a:rPr>
              <a:t> </a:t>
            </a:r>
            <a:r>
              <a:rPr lang="en-GB" sz="1900" dirty="0" err="1">
                <a:latin typeface="Calibri" panose="020F0502020204030204" pitchFamily="34" charset="0"/>
              </a:rPr>
              <a:t>до</a:t>
            </a:r>
            <a:r>
              <a:rPr lang="en-GB" sz="1900" dirty="0">
                <a:latin typeface="Calibri" panose="020F0502020204030204" pitchFamily="34" charset="0"/>
              </a:rPr>
              <a:t> </a:t>
            </a:r>
            <a:r>
              <a:rPr lang="en-GB" sz="1900" dirty="0" err="1">
                <a:latin typeface="Calibri" panose="020F0502020204030204" pitchFamily="34" charset="0"/>
              </a:rPr>
              <a:t>десятков</a:t>
            </a:r>
            <a:r>
              <a:rPr lang="en-GB" sz="1900" dirty="0">
                <a:latin typeface="Calibri" panose="020F0502020204030204" pitchFamily="34" charset="0"/>
              </a:rPr>
              <a:t> </a:t>
            </a:r>
            <a:r>
              <a:rPr lang="en-GB" sz="1900" dirty="0" err="1">
                <a:latin typeface="Calibri" panose="020F0502020204030204" pitchFamily="34" charset="0"/>
              </a:rPr>
              <a:t>тысяч</a:t>
            </a:r>
            <a:r>
              <a:rPr lang="en-GB" sz="1900" dirty="0">
                <a:latin typeface="Calibri" panose="020F0502020204030204" pitchFamily="34" charset="0"/>
              </a:rPr>
              <a:t>.</a:t>
            </a:r>
            <a:endParaRPr lang="ru-RU" sz="19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0560-6AA6-4E69-91C8-F87734AB7339}" type="slidenum">
              <a:rPr lang="ru-RU" smtClean="0"/>
              <a:pPr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1230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i="1" u="sng" dirty="0"/>
              <a:t>Подвох</a:t>
            </a:r>
            <a:endParaRPr lang="ru-RU" sz="1600" dirty="0"/>
          </a:p>
          <a:p>
            <a:pPr marL="0" indent="0">
              <a:buNone/>
            </a:pPr>
            <a:r>
              <a:rPr lang="ru-RU" sz="1600" dirty="0"/>
              <a:t>В том, что необходимо правильно выбрать </a:t>
            </a:r>
            <a:r>
              <a:rPr lang="ru-RU" sz="1600" dirty="0" smtClean="0"/>
              <a:t>аналоги. </a:t>
            </a:r>
            <a:endParaRPr lang="en-US" sz="16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1600" i="1" u="sng" dirty="0" smtClean="0"/>
              <a:t>Решение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/>
              <a:t>Для </a:t>
            </a:r>
            <a:r>
              <a:rPr lang="ru-RU" sz="1600" dirty="0"/>
              <a:t>расчётов используем аналоги 2 и 5.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    Аналог 2. Удельная цена предложения: </a:t>
            </a:r>
            <a:r>
              <a:rPr lang="ru-RU" sz="1600" b="1" dirty="0"/>
              <a:t>700 000 / 2,2 = 318 181,82р.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/>
              <a:t>    Аналог 5. Удельная цена предложения: </a:t>
            </a:r>
            <a:r>
              <a:rPr lang="ru-RU" sz="1600" b="1" dirty="0"/>
              <a:t>600 000 / 2,0 = 300 000,00р.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/>
              <a:t>    С учётом скидки на торг удельные цены предложения составят: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/>
              <a:t>    Аналог 2: </a:t>
            </a:r>
            <a:r>
              <a:rPr lang="ru-RU" sz="1600" b="1" dirty="0"/>
              <a:t>318 181,82 </a:t>
            </a:r>
            <a:r>
              <a:rPr lang="ru-RU" sz="1600" b="1" dirty="0">
                <a:latin typeface="Calibri" panose="020F0502020204030204" pitchFamily="34" charset="0"/>
              </a:rPr>
              <a:t>× </a:t>
            </a:r>
            <a:r>
              <a:rPr lang="ru-RU" sz="1600" b="1" dirty="0"/>
              <a:t>0,95 = 302 272,73р.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/>
              <a:t>    Аналог 5: </a:t>
            </a:r>
            <a:r>
              <a:rPr lang="ru-RU" sz="1600" b="1" dirty="0"/>
              <a:t>300 000,00 </a:t>
            </a:r>
            <a:r>
              <a:rPr lang="ru-RU" sz="1600" b="1" dirty="0">
                <a:latin typeface="Calibri" panose="020F0502020204030204" pitchFamily="34" charset="0"/>
              </a:rPr>
              <a:t>×</a:t>
            </a:r>
            <a:r>
              <a:rPr lang="ru-RU" sz="1600" b="1" dirty="0"/>
              <a:t> 0,95 = 285 000,00р.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6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/>
              <a:t>    Аналог 2 отличается от объекта оценки на +10%. По условиям задачи необходимо применить </a:t>
            </a:r>
            <a:r>
              <a:rPr lang="ru-RU" sz="1600" b="1" i="1" dirty="0"/>
              <a:t>повышающую</a:t>
            </a:r>
            <a:r>
              <a:rPr lang="ru-RU" sz="1600" dirty="0"/>
              <a:t> корректировку в размере +3% к удельной цене 1га: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/>
              <a:t>302 272,73 </a:t>
            </a:r>
            <a:r>
              <a:rPr lang="ru-RU" sz="1600" b="1" dirty="0">
                <a:latin typeface="Calibri" panose="020F0502020204030204" pitchFamily="34" charset="0"/>
              </a:rPr>
              <a:t>×</a:t>
            </a:r>
            <a:r>
              <a:rPr lang="ru-RU" sz="1600" b="1" dirty="0"/>
              <a:t> 1,03 = 311 340,91р.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/>
              <a:t>    Аналог 5 корректировки на площадь не требует.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6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/>
              <a:t>    Определяем средневзвешенную величину скорректированных цен аналогов.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/>
              <a:t>311 340,91 </a:t>
            </a:r>
            <a:r>
              <a:rPr lang="ru-RU" sz="1600" b="1" dirty="0">
                <a:latin typeface="Calibri" panose="020F0502020204030204" pitchFamily="34" charset="0"/>
              </a:rPr>
              <a:t>×</a:t>
            </a:r>
            <a:r>
              <a:rPr lang="ru-RU" sz="1600" b="1" dirty="0"/>
              <a:t> 0,5 + 285 000 </a:t>
            </a:r>
            <a:r>
              <a:rPr lang="ru-RU" sz="1600" b="1" dirty="0">
                <a:latin typeface="Calibri" panose="020F0502020204030204" pitchFamily="34" charset="0"/>
              </a:rPr>
              <a:t>×</a:t>
            </a:r>
            <a:r>
              <a:rPr lang="ru-RU" sz="1600" b="1" dirty="0"/>
              <a:t> 0,5 = 298 170,45р.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    Стоимость оцениваемого объекта составит: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/>
              <a:t>298 170,45 </a:t>
            </a:r>
            <a:r>
              <a:rPr lang="ru-RU" sz="1600" b="1" dirty="0">
                <a:latin typeface="Calibri" panose="020F0502020204030204" pitchFamily="34" charset="0"/>
              </a:rPr>
              <a:t>×</a:t>
            </a:r>
            <a:r>
              <a:rPr lang="ru-RU" sz="1600" b="1" dirty="0"/>
              <a:t> 2га = 596 340,90р. = 600 </a:t>
            </a:r>
            <a:r>
              <a:rPr lang="ru-RU" sz="1600" b="1" dirty="0" err="1"/>
              <a:t>тыс.р</a:t>
            </a:r>
            <a:r>
              <a:rPr lang="ru-RU" sz="1600" b="1" dirty="0"/>
              <a:t>.</a:t>
            </a:r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0560-6AA6-4E69-91C8-F87734AB7339}" type="slidenum">
              <a:rPr lang="ru-RU" smtClean="0"/>
              <a:pPr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1795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400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600" b="1" u="sng" dirty="0" smtClean="0"/>
              <a:t>Задача 37</a:t>
            </a:r>
          </a:p>
          <a:p>
            <a:pPr marL="0" indent="0">
              <a:buNone/>
            </a:pPr>
            <a:r>
              <a:rPr lang="ru-RU" sz="1600" dirty="0">
                <a:latin typeface="Calibri" panose="020F0502020204030204" pitchFamily="34" charset="0"/>
              </a:rPr>
              <a:t>Ожидаемый поток доходов от объекта – 35000 </a:t>
            </a:r>
            <a:r>
              <a:rPr lang="ru-RU" sz="1600" dirty="0" err="1">
                <a:latin typeface="Calibri" panose="020F0502020204030204" pitchFamily="34" charset="0"/>
              </a:rPr>
              <a:t>д.е</a:t>
            </a:r>
            <a:r>
              <a:rPr lang="ru-RU" sz="1600" dirty="0">
                <a:latin typeface="Calibri" panose="020F0502020204030204" pitchFamily="34" charset="0"/>
              </a:rPr>
              <a:t>. в год на протяжении 6 лет. В конце шестого года планируется продажа объекта за 220 000 </a:t>
            </a:r>
            <a:r>
              <a:rPr lang="ru-RU" sz="1600" dirty="0" err="1">
                <a:latin typeface="Calibri" panose="020F0502020204030204" pitchFamily="34" charset="0"/>
              </a:rPr>
              <a:t>д.е</a:t>
            </a:r>
            <a:r>
              <a:rPr lang="ru-RU" sz="1600" dirty="0">
                <a:latin typeface="Calibri" panose="020F0502020204030204" pitchFamily="34" charset="0"/>
              </a:rPr>
              <a:t>. Объект был приобретён с привлечением кредита в сумме 100 000 </a:t>
            </a:r>
            <a:r>
              <a:rPr lang="ru-RU" sz="1600" dirty="0" err="1">
                <a:latin typeface="Calibri" panose="020F0502020204030204" pitchFamily="34" charset="0"/>
              </a:rPr>
              <a:t>д.е</a:t>
            </a:r>
            <a:r>
              <a:rPr lang="ru-RU" sz="1600" dirty="0">
                <a:latin typeface="Calibri" panose="020F0502020204030204" pitchFamily="34" charset="0"/>
              </a:rPr>
              <a:t>. на срок 10 лет под 12% годовых с ежегодными выплатами в конце периода. Норма доходности по аналогичным объектам составляет 15%. Рассчитать рыночную стоимость недвижимости.</a:t>
            </a:r>
          </a:p>
          <a:p>
            <a:pPr marL="0" indent="0">
              <a:buNone/>
            </a:pPr>
            <a:r>
              <a:rPr lang="ru-RU" sz="1600" i="1" u="sng" dirty="0"/>
              <a:t>Подвох</a:t>
            </a:r>
            <a:endParaRPr lang="ru-RU" sz="1600" dirty="0"/>
          </a:p>
          <a:p>
            <a:pPr marL="0" indent="0">
              <a:buNone/>
            </a:pPr>
            <a:r>
              <a:rPr lang="ru-RU" sz="1600" dirty="0"/>
              <a:t>В том, что необходимо </a:t>
            </a:r>
            <a:r>
              <a:rPr lang="ru-RU" sz="1600" dirty="0" smtClean="0"/>
              <a:t>вспоминать формулы временных функций денег. </a:t>
            </a:r>
            <a:endParaRPr lang="en-US" sz="16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1600" i="1" u="sng" dirty="0"/>
              <a:t>Решение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070C0"/>
                </a:solidFill>
              </a:rPr>
              <a:t> </a:t>
            </a:r>
            <a:r>
              <a:rPr lang="ru-RU" sz="1600" dirty="0"/>
              <a:t>В данном случае рыночная стоимость недвижимости равна сумме текущих стоимостей собственного и заёмного капиталов. Заёмный – 100 000р. Необходимо рассчитать стоимость собственного капитала.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    Ежегодный поток доходов 35 000 </a:t>
            </a:r>
            <a:r>
              <a:rPr lang="ru-RU" sz="1600" dirty="0" err="1"/>
              <a:t>д.е</a:t>
            </a:r>
            <a:r>
              <a:rPr lang="ru-RU" sz="1600" dirty="0"/>
              <a:t>. необходимо уменьшить на величину ежегодных расходов в погашение кредита. Рассчитаем ежегодный платёж при </a:t>
            </a:r>
            <a:r>
              <a:rPr lang="en-US" sz="1600" dirty="0"/>
              <a:t>N=10 </a:t>
            </a:r>
            <a:r>
              <a:rPr lang="ru-RU" sz="1600" dirty="0"/>
              <a:t>и </a:t>
            </a:r>
            <a:r>
              <a:rPr lang="en-US" sz="1600" dirty="0"/>
              <a:t>I/Y=12%</a:t>
            </a:r>
            <a:r>
              <a:rPr lang="ru-RU" sz="1600" dirty="0"/>
              <a:t>: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/>
              <a:t>Калькулятор:</a:t>
            </a:r>
            <a:r>
              <a:rPr lang="ru-RU" sz="1600" dirty="0"/>
              <a:t> 		</a:t>
            </a:r>
            <a:r>
              <a:rPr lang="en-US" sz="1600" b="1" dirty="0">
                <a:latin typeface="Calibri" panose="020F0502020204030204" pitchFamily="34" charset="0"/>
              </a:rPr>
              <a:t> [</a:t>
            </a:r>
            <a:r>
              <a:rPr lang="ru-RU" sz="1600" b="1" dirty="0">
                <a:latin typeface="Calibri" panose="020F0502020204030204" pitchFamily="34" charset="0"/>
              </a:rPr>
              <a:t>2</a:t>
            </a:r>
            <a:r>
              <a:rPr lang="en-US" sz="1600" b="1" baseline="30000" dirty="0">
                <a:latin typeface="Calibri" panose="020F0502020204030204" pitchFamily="34" charset="0"/>
              </a:rPr>
              <a:t>ND</a:t>
            </a:r>
            <a:r>
              <a:rPr lang="en-US" sz="1600" b="1" dirty="0">
                <a:latin typeface="Calibri" panose="020F0502020204030204" pitchFamily="34" charset="0"/>
              </a:rPr>
              <a:t>] [CLR TVM]</a:t>
            </a:r>
            <a:r>
              <a:rPr lang="ru-RU" sz="1600" b="1" dirty="0">
                <a:latin typeface="Calibri" panose="020F0502020204030204" pitchFamily="34" charset="0"/>
              </a:rPr>
              <a:t> </a:t>
            </a:r>
            <a:r>
              <a:rPr lang="en-US" sz="1600" b="1" dirty="0">
                <a:latin typeface="Calibri" panose="020F0502020204030204" pitchFamily="34" charset="0"/>
              </a:rPr>
              <a:t>100</a:t>
            </a:r>
            <a:r>
              <a:rPr lang="ru-RU" sz="1600" b="1" dirty="0">
                <a:latin typeface="Calibri" panose="020F0502020204030204" pitchFamily="34" charset="0"/>
              </a:rPr>
              <a:t> </a:t>
            </a:r>
            <a:r>
              <a:rPr lang="en-US" sz="1600" b="1" dirty="0">
                <a:latin typeface="Calibri" panose="020F0502020204030204" pitchFamily="34" charset="0"/>
              </a:rPr>
              <a:t>000 [PV] 12 [I/Y] 10 [N] [CPT] [PMT] </a:t>
            </a:r>
            <a:endParaRPr lang="ru-RU" sz="1600" b="1" dirty="0">
              <a:latin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alibri" panose="020F0502020204030204" pitchFamily="34" charset="0"/>
              </a:rPr>
              <a:t>MS Excel</a:t>
            </a:r>
            <a:r>
              <a:rPr lang="ru-RU" sz="1600" b="1" dirty="0">
                <a:latin typeface="Calibri" panose="020F0502020204030204" pitchFamily="34" charset="0"/>
              </a:rPr>
              <a:t>:		=100000*0,12/(1-(1+0,12)</a:t>
            </a:r>
            <a:r>
              <a:rPr lang="en-US" sz="1600" b="1" dirty="0">
                <a:latin typeface="Calibri" panose="020F0502020204030204" pitchFamily="34" charset="0"/>
              </a:rPr>
              <a:t>^(-10)</a:t>
            </a:r>
            <a:r>
              <a:rPr lang="ru-RU" sz="1600" b="1" dirty="0">
                <a:latin typeface="Calibri" panose="020F0502020204030204" pitchFamily="34" charset="0"/>
              </a:rPr>
              <a:t>)</a:t>
            </a:r>
            <a:endParaRPr lang="ru-RU" sz="1600" dirty="0"/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 dirty="0"/>
              <a:t>Результат</a:t>
            </a:r>
            <a:r>
              <a:rPr lang="ru-RU" sz="1600" b="1" dirty="0"/>
              <a:t>:</a:t>
            </a:r>
            <a:r>
              <a:rPr lang="ru-RU" sz="1600" dirty="0"/>
              <a:t>		</a:t>
            </a:r>
            <a:r>
              <a:rPr lang="ru-RU" sz="1600" b="1" dirty="0"/>
              <a:t>17 698,42р.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   Рассчитаем величину ежегодных денежных поступлений: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/>
              <a:t>35 000,00 – 17 698,42 = 17 301,58 </a:t>
            </a:r>
            <a:r>
              <a:rPr lang="ru-RU" sz="1600" b="1" dirty="0" err="1"/>
              <a:t>д.е</a:t>
            </a:r>
            <a:r>
              <a:rPr lang="ru-RU" sz="1600" b="1" dirty="0"/>
              <a:t>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   Поскольку денежные потоки по годам одинаковые, нет необходимости в дисконтировании их по отдельности. Достаточно определить текущую стоимость аннуитета длиной 6 периодов по ставке доходности 15%: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/>
              <a:t>Калькулятор:</a:t>
            </a:r>
            <a:r>
              <a:rPr lang="ru-RU" sz="1600" dirty="0"/>
              <a:t> 		</a:t>
            </a:r>
            <a:r>
              <a:rPr lang="en-US" sz="1600" b="1" dirty="0">
                <a:latin typeface="Calibri" panose="020F0502020204030204" pitchFamily="34" charset="0"/>
              </a:rPr>
              <a:t> [</a:t>
            </a:r>
            <a:r>
              <a:rPr lang="ru-RU" sz="1600" b="1" dirty="0">
                <a:latin typeface="Calibri" panose="020F0502020204030204" pitchFamily="34" charset="0"/>
              </a:rPr>
              <a:t>2</a:t>
            </a:r>
            <a:r>
              <a:rPr lang="en-US" sz="1600" b="1" baseline="30000" dirty="0">
                <a:latin typeface="Calibri" panose="020F0502020204030204" pitchFamily="34" charset="0"/>
              </a:rPr>
              <a:t>ND</a:t>
            </a:r>
            <a:r>
              <a:rPr lang="en-US" sz="1600" b="1" dirty="0">
                <a:latin typeface="Calibri" panose="020F0502020204030204" pitchFamily="34" charset="0"/>
              </a:rPr>
              <a:t>] [CLR TVM]</a:t>
            </a:r>
            <a:r>
              <a:rPr lang="ru-RU" sz="1600" b="1" dirty="0">
                <a:latin typeface="Calibri" panose="020F0502020204030204" pitchFamily="34" charset="0"/>
              </a:rPr>
              <a:t> </a:t>
            </a:r>
            <a:r>
              <a:rPr lang="en-US" sz="1600" b="1" dirty="0">
                <a:latin typeface="Calibri" panose="020F0502020204030204" pitchFamily="34" charset="0"/>
              </a:rPr>
              <a:t>17301</a:t>
            </a:r>
            <a:r>
              <a:rPr lang="ru-RU" sz="1600" b="1" dirty="0">
                <a:latin typeface="Calibri" panose="020F0502020204030204" pitchFamily="34" charset="0"/>
              </a:rPr>
              <a:t>,</a:t>
            </a:r>
            <a:r>
              <a:rPr lang="en-US" sz="1600" b="1" dirty="0">
                <a:latin typeface="Calibri" panose="020F0502020204030204" pitchFamily="34" charset="0"/>
              </a:rPr>
              <a:t>58 [PMT] 15 [I/Y] 6 [N] [CPT] [PV]</a:t>
            </a:r>
            <a:endParaRPr lang="ru-RU" sz="1600" b="1" dirty="0">
              <a:latin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alibri" panose="020F0502020204030204" pitchFamily="34" charset="0"/>
              </a:rPr>
              <a:t>MS Excel</a:t>
            </a:r>
            <a:r>
              <a:rPr lang="ru-RU" sz="1600" b="1" dirty="0">
                <a:latin typeface="Calibri" panose="020F0502020204030204" pitchFamily="34" charset="0"/>
              </a:rPr>
              <a:t>:		=17301,58*(1-(1+0,15)</a:t>
            </a:r>
            <a:r>
              <a:rPr lang="en-US" sz="1600" b="1" dirty="0">
                <a:latin typeface="Calibri" panose="020F0502020204030204" pitchFamily="34" charset="0"/>
              </a:rPr>
              <a:t>^(-</a:t>
            </a:r>
            <a:r>
              <a:rPr lang="ru-RU" sz="1600" b="1" dirty="0">
                <a:latin typeface="Calibri" panose="020F0502020204030204" pitchFamily="34" charset="0"/>
              </a:rPr>
              <a:t>6</a:t>
            </a:r>
            <a:r>
              <a:rPr lang="en-US" sz="1600" b="1" dirty="0">
                <a:latin typeface="Calibri" panose="020F0502020204030204" pitchFamily="34" charset="0"/>
              </a:rPr>
              <a:t>)</a:t>
            </a:r>
            <a:r>
              <a:rPr lang="ru-RU" sz="1600" b="1" dirty="0">
                <a:latin typeface="Calibri" panose="020F0502020204030204" pitchFamily="34" charset="0"/>
              </a:rPr>
              <a:t>)/0,15</a:t>
            </a:r>
            <a:endParaRPr lang="ru-RU" sz="1600" dirty="0"/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 dirty="0"/>
              <a:t>Результат</a:t>
            </a:r>
            <a:r>
              <a:rPr lang="ru-RU" sz="1600" b="1" dirty="0"/>
              <a:t>:</a:t>
            </a:r>
            <a:r>
              <a:rPr lang="ru-RU" sz="1600" dirty="0"/>
              <a:t>		</a:t>
            </a:r>
            <a:r>
              <a:rPr lang="ru-RU" sz="1600" b="1" dirty="0"/>
              <a:t>65 477,53р.</a:t>
            </a:r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0560-6AA6-4E69-91C8-F87734AB7339}" type="slidenum">
              <a:rPr lang="ru-RU" smtClean="0"/>
              <a:pPr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5087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5328592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Перед продажей объекта в конце шестого года за 220 000 </a:t>
            </a:r>
            <a:r>
              <a:rPr lang="ru-RU" sz="1600" dirty="0" err="1"/>
              <a:t>д.е</a:t>
            </a:r>
            <a:r>
              <a:rPr lang="ru-RU" sz="1600" dirty="0"/>
              <a:t>. необходимо погасить остаток долга по кредиту: </a:t>
            </a:r>
            <a:r>
              <a:rPr lang="en-US" sz="1600" dirty="0"/>
              <a:t>N=4, I/Y=12%, </a:t>
            </a:r>
            <a:r>
              <a:rPr lang="ru-RU" sz="1600" dirty="0"/>
              <a:t>ежегодный платёж = 17 698,42 </a:t>
            </a:r>
            <a:r>
              <a:rPr lang="ru-RU" sz="1600" dirty="0" err="1"/>
              <a:t>д.е</a:t>
            </a:r>
            <a:r>
              <a:rPr lang="ru-RU" sz="1600" dirty="0"/>
              <a:t>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/>
              <a:t>Калькулятор:</a:t>
            </a:r>
            <a:r>
              <a:rPr lang="ru-RU" sz="1600" dirty="0"/>
              <a:t> 		</a:t>
            </a:r>
            <a:r>
              <a:rPr lang="en-US" sz="1600" b="1" dirty="0">
                <a:latin typeface="Calibri" panose="020F0502020204030204" pitchFamily="34" charset="0"/>
              </a:rPr>
              <a:t> [</a:t>
            </a:r>
            <a:r>
              <a:rPr lang="ru-RU" sz="1600" b="1" dirty="0">
                <a:latin typeface="Calibri" panose="020F0502020204030204" pitchFamily="34" charset="0"/>
              </a:rPr>
              <a:t>2</a:t>
            </a:r>
            <a:r>
              <a:rPr lang="en-US" sz="1600" b="1" baseline="30000" dirty="0">
                <a:latin typeface="Calibri" panose="020F0502020204030204" pitchFamily="34" charset="0"/>
              </a:rPr>
              <a:t>ND</a:t>
            </a:r>
            <a:r>
              <a:rPr lang="en-US" sz="1600" b="1" dirty="0">
                <a:latin typeface="Calibri" panose="020F0502020204030204" pitchFamily="34" charset="0"/>
              </a:rPr>
              <a:t>] [CLR TVM]</a:t>
            </a:r>
            <a:r>
              <a:rPr lang="ru-RU" sz="1600" b="1" dirty="0">
                <a:latin typeface="Calibri" panose="020F0502020204030204" pitchFamily="34" charset="0"/>
              </a:rPr>
              <a:t> </a:t>
            </a:r>
            <a:r>
              <a:rPr lang="en-US" sz="1600" b="1" dirty="0">
                <a:latin typeface="Calibri" panose="020F0502020204030204" pitchFamily="34" charset="0"/>
              </a:rPr>
              <a:t>17</a:t>
            </a:r>
            <a:r>
              <a:rPr lang="ru-RU" sz="1600" b="1" dirty="0">
                <a:latin typeface="Calibri" panose="020F0502020204030204" pitchFamily="34" charset="0"/>
              </a:rPr>
              <a:t> </a:t>
            </a:r>
            <a:r>
              <a:rPr lang="en-US" sz="1600" b="1" dirty="0">
                <a:latin typeface="Calibri" panose="020F0502020204030204" pitchFamily="34" charset="0"/>
              </a:rPr>
              <a:t>698</a:t>
            </a:r>
            <a:r>
              <a:rPr lang="ru-RU" sz="1600" b="1" dirty="0">
                <a:latin typeface="Calibri" panose="020F0502020204030204" pitchFamily="34" charset="0"/>
              </a:rPr>
              <a:t>,</a:t>
            </a:r>
            <a:r>
              <a:rPr lang="en-US" sz="1600" b="1" dirty="0">
                <a:latin typeface="Calibri" panose="020F0502020204030204" pitchFamily="34" charset="0"/>
              </a:rPr>
              <a:t>42 [PMT] 12 [I/Y] 4 [N] [CPT] [PV] </a:t>
            </a:r>
            <a:endParaRPr lang="ru-RU" sz="1600" b="1" dirty="0">
              <a:latin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alibri" panose="020F0502020204030204" pitchFamily="34" charset="0"/>
              </a:rPr>
              <a:t>MS Excel</a:t>
            </a:r>
            <a:r>
              <a:rPr lang="ru-RU" sz="1600" b="1" dirty="0">
                <a:latin typeface="Calibri" panose="020F0502020204030204" pitchFamily="34" charset="0"/>
              </a:rPr>
              <a:t>:		=17698,42*(1-(1+0,12)</a:t>
            </a:r>
            <a:r>
              <a:rPr lang="en-US" sz="1600" b="1" dirty="0">
                <a:latin typeface="Calibri" panose="020F0502020204030204" pitchFamily="34" charset="0"/>
              </a:rPr>
              <a:t>^(-</a:t>
            </a:r>
            <a:r>
              <a:rPr lang="ru-RU" sz="1600" b="1" dirty="0">
                <a:latin typeface="Calibri" panose="020F0502020204030204" pitchFamily="34" charset="0"/>
              </a:rPr>
              <a:t>4</a:t>
            </a:r>
            <a:r>
              <a:rPr lang="en-US" sz="1600" b="1" dirty="0">
                <a:latin typeface="Calibri" panose="020F0502020204030204" pitchFamily="34" charset="0"/>
              </a:rPr>
              <a:t>)</a:t>
            </a:r>
            <a:r>
              <a:rPr lang="ru-RU" sz="1600" b="1" dirty="0">
                <a:latin typeface="Calibri" panose="020F0502020204030204" pitchFamily="34" charset="0"/>
              </a:rPr>
              <a:t>/0,12</a:t>
            </a:r>
            <a:endParaRPr lang="ru-RU" sz="1600" dirty="0"/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 dirty="0"/>
              <a:t>Результат</a:t>
            </a:r>
            <a:r>
              <a:rPr lang="ru-RU" sz="1600" b="1" dirty="0"/>
              <a:t>:</a:t>
            </a:r>
            <a:r>
              <a:rPr lang="ru-RU" sz="1600" dirty="0"/>
              <a:t>		</a:t>
            </a:r>
            <a:r>
              <a:rPr lang="ru-RU" sz="1600" b="1" dirty="0"/>
              <a:t>53 756,28р.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>
                <a:latin typeface="Calibri" panose="020F0502020204030204" pitchFamily="34" charset="0"/>
              </a:rPr>
              <a:t>    </a:t>
            </a:r>
            <a:r>
              <a:rPr lang="ru-RU" sz="1600" dirty="0">
                <a:latin typeface="Calibri" panose="020F0502020204030204" pitchFamily="34" charset="0"/>
              </a:rPr>
              <a:t>Будущая стоимость реверсии составит: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>
                <a:latin typeface="Calibri" panose="020F0502020204030204" pitchFamily="34" charset="0"/>
              </a:rPr>
              <a:t>220 000,00 – 53 756,28 = 166,243.72 </a:t>
            </a:r>
            <a:r>
              <a:rPr lang="ru-RU" sz="1600" b="1" dirty="0" err="1">
                <a:latin typeface="Calibri" panose="020F0502020204030204" pitchFamily="34" charset="0"/>
              </a:rPr>
              <a:t>д.е</a:t>
            </a:r>
            <a:r>
              <a:rPr lang="ru-RU" sz="1600" b="1" dirty="0">
                <a:latin typeface="Calibri" panose="020F0502020204030204" pitchFamily="34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>
                <a:latin typeface="Calibri" panose="020F0502020204030204" pitchFamily="34" charset="0"/>
              </a:rPr>
              <a:t>    </a:t>
            </a:r>
            <a:r>
              <a:rPr lang="ru-RU" sz="1600" dirty="0">
                <a:latin typeface="Calibri" panose="020F0502020204030204" pitchFamily="34" charset="0"/>
              </a:rPr>
              <a:t>Текущая стоимость реверсии (</a:t>
            </a:r>
            <a:r>
              <a:rPr lang="en-US" sz="1600" dirty="0">
                <a:latin typeface="Calibri" panose="020F0502020204030204" pitchFamily="34" charset="0"/>
              </a:rPr>
              <a:t>N=6 – </a:t>
            </a:r>
            <a:r>
              <a:rPr lang="ru-RU" sz="1600" dirty="0">
                <a:latin typeface="Calibri" panose="020F0502020204030204" pitchFamily="34" charset="0"/>
              </a:rPr>
              <a:t>продажа в конце шестого года, </a:t>
            </a:r>
            <a:r>
              <a:rPr lang="en-US" sz="1600" dirty="0">
                <a:latin typeface="Calibri" panose="020F0502020204030204" pitchFamily="34" charset="0"/>
              </a:rPr>
              <a:t>I/Y=15%):</a:t>
            </a:r>
            <a:endParaRPr lang="ru-RU" sz="1600" dirty="0">
              <a:latin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/>
              <a:t>Калькулятор:</a:t>
            </a:r>
            <a:r>
              <a:rPr lang="ru-RU" sz="1600" dirty="0"/>
              <a:t> 		</a:t>
            </a:r>
            <a:r>
              <a:rPr lang="en-US" sz="1600" b="1" dirty="0">
                <a:latin typeface="Calibri" panose="020F0502020204030204" pitchFamily="34" charset="0"/>
              </a:rPr>
              <a:t> [</a:t>
            </a:r>
            <a:r>
              <a:rPr lang="ru-RU" sz="1600" b="1" dirty="0">
                <a:latin typeface="Calibri" panose="020F0502020204030204" pitchFamily="34" charset="0"/>
              </a:rPr>
              <a:t>2</a:t>
            </a:r>
            <a:r>
              <a:rPr lang="en-US" sz="1600" b="1" baseline="30000" dirty="0">
                <a:latin typeface="Calibri" panose="020F0502020204030204" pitchFamily="34" charset="0"/>
              </a:rPr>
              <a:t>ND</a:t>
            </a:r>
            <a:r>
              <a:rPr lang="en-US" sz="1600" b="1" dirty="0">
                <a:latin typeface="Calibri" panose="020F0502020204030204" pitchFamily="34" charset="0"/>
              </a:rPr>
              <a:t>] [CLR TVM]</a:t>
            </a:r>
            <a:r>
              <a:rPr lang="ru-RU" sz="1600" b="1" dirty="0">
                <a:latin typeface="Calibri" panose="020F0502020204030204" pitchFamily="34" charset="0"/>
              </a:rPr>
              <a:t> </a:t>
            </a:r>
            <a:r>
              <a:rPr lang="en-US" sz="1600" b="1" dirty="0">
                <a:latin typeface="Calibri" panose="020F0502020204030204" pitchFamily="34" charset="0"/>
              </a:rPr>
              <a:t>166 243,72 [FV] 15 [I/Y] 6 [N] [CPT] [PV]</a:t>
            </a:r>
            <a:endParaRPr lang="ru-RU" sz="1600" b="1" dirty="0">
              <a:latin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alibri" panose="020F0502020204030204" pitchFamily="34" charset="0"/>
              </a:rPr>
              <a:t>MS Excel</a:t>
            </a:r>
            <a:r>
              <a:rPr lang="ru-RU" sz="1600" b="1" dirty="0">
                <a:latin typeface="Calibri" panose="020F0502020204030204" pitchFamily="34" charset="0"/>
              </a:rPr>
              <a:t>:		=</a:t>
            </a:r>
            <a:r>
              <a:rPr lang="en-US" sz="1600" b="1" dirty="0">
                <a:latin typeface="Calibri" panose="020F0502020204030204" pitchFamily="34" charset="0"/>
              </a:rPr>
              <a:t>166243,72</a:t>
            </a:r>
            <a:r>
              <a:rPr lang="ru-RU" sz="1600" b="1" dirty="0">
                <a:latin typeface="Calibri" panose="020F0502020204030204" pitchFamily="34" charset="0"/>
              </a:rPr>
              <a:t>*/</a:t>
            </a:r>
            <a:r>
              <a:rPr lang="en-US" sz="1600" b="1" dirty="0">
                <a:latin typeface="Calibri" panose="020F0502020204030204" pitchFamily="34" charset="0"/>
              </a:rPr>
              <a:t>(1+0,15)^6</a:t>
            </a:r>
            <a:endParaRPr lang="ru-RU" sz="1600" dirty="0"/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 dirty="0"/>
              <a:t>Результат</a:t>
            </a:r>
            <a:r>
              <a:rPr lang="ru-RU" sz="1600" b="1" dirty="0"/>
              <a:t>:</a:t>
            </a:r>
            <a:r>
              <a:rPr lang="ru-RU" sz="1600" dirty="0"/>
              <a:t>		</a:t>
            </a:r>
            <a:r>
              <a:rPr lang="en-US" sz="1600" b="1" dirty="0"/>
              <a:t>71</a:t>
            </a:r>
            <a:r>
              <a:rPr lang="ru-RU" sz="1600" b="1" dirty="0"/>
              <a:t> </a:t>
            </a:r>
            <a:r>
              <a:rPr lang="en-US" sz="1600" b="1" dirty="0"/>
              <a:t>871</a:t>
            </a:r>
            <a:r>
              <a:rPr lang="ru-RU" sz="1600" b="1" dirty="0"/>
              <a:t>,</a:t>
            </a:r>
            <a:r>
              <a:rPr lang="en-US" sz="1600" b="1" dirty="0"/>
              <a:t>75</a:t>
            </a:r>
            <a:r>
              <a:rPr lang="ru-RU" sz="1600" b="1" dirty="0"/>
              <a:t>р.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alibri" panose="020F0502020204030204" pitchFamily="34" charset="0"/>
              </a:rPr>
              <a:t>    </a:t>
            </a:r>
            <a:r>
              <a:rPr lang="ru-RU" sz="1600" dirty="0">
                <a:latin typeface="Calibri" panose="020F0502020204030204" pitchFamily="34" charset="0"/>
              </a:rPr>
              <a:t>Суммируем текущую стоимость денежных потоков и текущую стоимость реверсии: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>
                <a:latin typeface="Calibri" panose="020F0502020204030204" pitchFamily="34" charset="0"/>
              </a:rPr>
              <a:t>65</a:t>
            </a:r>
            <a:r>
              <a:rPr lang="en-US" sz="1600" b="1" dirty="0">
                <a:latin typeface="Calibri" panose="020F0502020204030204" pitchFamily="34" charset="0"/>
              </a:rPr>
              <a:t> </a:t>
            </a:r>
            <a:r>
              <a:rPr lang="ru-RU" sz="1600" b="1" dirty="0">
                <a:latin typeface="Calibri" panose="020F0502020204030204" pitchFamily="34" charset="0"/>
              </a:rPr>
              <a:t>477,53 + 71 871,75 = 137 349,28 </a:t>
            </a:r>
            <a:r>
              <a:rPr lang="ru-RU" sz="1600" b="1" dirty="0" err="1">
                <a:latin typeface="Calibri" panose="020F0502020204030204" pitchFamily="34" charset="0"/>
              </a:rPr>
              <a:t>д.е</a:t>
            </a:r>
            <a:r>
              <a:rPr lang="ru-RU" sz="1600" b="1" dirty="0">
                <a:latin typeface="Calibri" panose="020F0502020204030204" pitchFamily="34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Calibri" panose="020F0502020204030204" pitchFamily="34" charset="0"/>
              </a:rPr>
              <a:t>    Полученная величина является текущей стоимостью собственного капитала. Плюсуем к ней заёмные средства, чтобы получить рыночную стоимость объекта: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>
                <a:latin typeface="Calibri" panose="020F0502020204030204" pitchFamily="34" charset="0"/>
              </a:rPr>
              <a:t>137 349,28 + 100 000,00 = 237 349,28 </a:t>
            </a:r>
            <a:r>
              <a:rPr lang="ru-RU" sz="1600" b="1" dirty="0" err="1">
                <a:latin typeface="Calibri" panose="020F0502020204030204" pitchFamily="34" charset="0"/>
              </a:rPr>
              <a:t>д.е</a:t>
            </a:r>
            <a:r>
              <a:rPr lang="ru-RU" sz="1600" b="1" dirty="0">
                <a:latin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0560-6AA6-4E69-91C8-F87734AB7339}" type="slidenum">
              <a:rPr lang="ru-RU" smtClean="0"/>
              <a:pPr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4306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u="sng" dirty="0" smtClean="0"/>
              <a:t>Задача 38</a:t>
            </a:r>
          </a:p>
          <a:p>
            <a:pPr marL="0" indent="0">
              <a:buNone/>
            </a:pPr>
            <a:r>
              <a:rPr lang="ru-RU" sz="1600" dirty="0">
                <a:latin typeface="Calibri" panose="020F0502020204030204" pitchFamily="34" charset="0"/>
              </a:rPr>
              <a:t>Рассчитайте ставку капитализации для земли, если рыночная стоимость ЕОН составляет 2 000 000р., затраты на замещение улучшений с учётом износа и устареваний составляют 1 500 000р. Арендный доход, приносимый ЕОН составляет 200 000р. в год, а ставка капитализации для улучшений составляет 12%. Результат округлить до целых %.</a:t>
            </a:r>
          </a:p>
          <a:p>
            <a:pPr marL="0" indent="0">
              <a:buNone/>
            </a:pPr>
            <a:r>
              <a:rPr lang="ru-RU" sz="1600" i="1" u="sng" dirty="0"/>
              <a:t>Подвох</a:t>
            </a:r>
            <a:endParaRPr lang="ru-RU" sz="1600" dirty="0"/>
          </a:p>
          <a:p>
            <a:pPr marL="0" indent="0">
              <a:buNone/>
            </a:pPr>
            <a:r>
              <a:rPr lang="ru-RU" sz="1600" dirty="0"/>
              <a:t>В том, что необходимо вспоминать </a:t>
            </a:r>
            <a:r>
              <a:rPr lang="ru-RU" sz="1600" dirty="0" smtClean="0"/>
              <a:t>формулу расчета ставки капитализации для ЕОН. </a:t>
            </a:r>
            <a:endParaRPr lang="en-US" sz="16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1600" i="1" u="sng" dirty="0"/>
              <a:t>Решение</a:t>
            </a:r>
          </a:p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Определяем ставку капитализации ЕОН:</a:t>
            </a:r>
          </a:p>
          <a:p>
            <a:pPr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/>
              <a:t>200 000 / 2 000 000 = 0,1 или 10% </a:t>
            </a:r>
            <a:endParaRPr lang="ru-RU" sz="1600" dirty="0"/>
          </a:p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Определяем рыночную стоимость земли:</a:t>
            </a:r>
          </a:p>
          <a:p>
            <a:pPr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/>
              <a:t>2 000 000 – 1 500 000 = 500 000р.</a:t>
            </a:r>
            <a:endParaRPr lang="ru-RU" sz="1600" dirty="0"/>
          </a:p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Определяем доли земли и улучшений в стоимости ЕОН:</a:t>
            </a:r>
          </a:p>
          <a:p>
            <a:pPr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/>
              <a:t>Доля земли = 500 000 / 2 000 000 = 0,25</a:t>
            </a:r>
            <a:endParaRPr lang="ru-RU" sz="1600" dirty="0"/>
          </a:p>
          <a:p>
            <a:pPr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/>
              <a:t>Доля улучшений = 1 500 000 / 2 000 000 = 0,75</a:t>
            </a:r>
            <a:endParaRPr lang="ru-RU" sz="1600" dirty="0"/>
          </a:p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Определяем ставку капитализации для земли:</a:t>
            </a:r>
          </a:p>
          <a:p>
            <a:pPr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R</a:t>
            </a:r>
            <a:r>
              <a:rPr lang="ru-RU" sz="1600" b="1" baseline="-25000" dirty="0"/>
              <a:t> ЕОН</a:t>
            </a:r>
            <a:r>
              <a:rPr lang="en-US" sz="1600" b="1" dirty="0"/>
              <a:t> = R</a:t>
            </a:r>
            <a:r>
              <a:rPr lang="ru-RU" sz="1600" b="1" baseline="-25000" dirty="0"/>
              <a:t>земли</a:t>
            </a:r>
            <a:r>
              <a:rPr lang="ru-RU" sz="1600" b="1" dirty="0"/>
              <a:t> × 0,25 + </a:t>
            </a:r>
            <a:r>
              <a:rPr lang="en-US" sz="1600" b="1" dirty="0"/>
              <a:t>R</a:t>
            </a:r>
            <a:r>
              <a:rPr lang="ru-RU" sz="1600" b="1" baseline="-25000" dirty="0"/>
              <a:t>улучшений</a:t>
            </a:r>
            <a:r>
              <a:rPr lang="ru-RU" sz="1600" b="1" dirty="0"/>
              <a:t> × 0,75 </a:t>
            </a:r>
          </a:p>
          <a:p>
            <a:pPr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/>
              <a:t>10% = </a:t>
            </a:r>
            <a:r>
              <a:rPr lang="en-US" sz="1600" b="1" dirty="0"/>
              <a:t>R</a:t>
            </a:r>
            <a:r>
              <a:rPr lang="ru-RU" sz="1600" b="1" baseline="-25000" dirty="0"/>
              <a:t>земли</a:t>
            </a:r>
            <a:r>
              <a:rPr lang="ru-RU" sz="1600" b="1" dirty="0"/>
              <a:t> × 0,25 + 12% × 0,75</a:t>
            </a:r>
          </a:p>
          <a:p>
            <a:pPr indent="0" algn="ctr">
              <a:spcBef>
                <a:spcPts val="0"/>
              </a:spcBef>
              <a:buNone/>
            </a:pPr>
            <a:r>
              <a:rPr lang="en-US" sz="1600" b="1" dirty="0"/>
              <a:t>R</a:t>
            </a:r>
            <a:r>
              <a:rPr lang="ru-RU" sz="1600" b="1" baseline="-25000" dirty="0"/>
              <a:t>земли</a:t>
            </a:r>
            <a:r>
              <a:rPr lang="ru-RU" sz="1600" b="1" dirty="0"/>
              <a:t> = 4%</a:t>
            </a:r>
            <a:endParaRPr lang="ru-RU" sz="1600" dirty="0"/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0560-6AA6-4E69-91C8-F87734AB7339}" type="slidenum">
              <a:rPr lang="ru-RU" smtClean="0"/>
              <a:pPr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7153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0560-6AA6-4E69-91C8-F87734AB7339}" type="slidenum">
              <a:rPr lang="ru-RU" smtClean="0"/>
              <a:pPr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3597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pic>
        <p:nvPicPr>
          <p:cNvPr id="7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200538"/>
              </p:ext>
            </p:extLst>
          </p:nvPr>
        </p:nvGraphicFramePr>
        <p:xfrm>
          <a:off x="1043608" y="2430750"/>
          <a:ext cx="7632848" cy="50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32848"/>
              </a:tblGrid>
              <a:tr h="500066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ru-RU" sz="2000" b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+mn-lt"/>
                          <a:cs typeface="Arial" pitchFamily="34" charset="0"/>
                        </a:rPr>
                        <a:t>СПАСИБО ЗА ВНИМАНИЕ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500958" y="6357958"/>
            <a:ext cx="471462" cy="365125"/>
          </a:xfrm>
        </p:spPr>
        <p:txBody>
          <a:bodyPr/>
          <a:lstStyle/>
          <a:p>
            <a:pPr>
              <a:defRPr/>
            </a:pPr>
            <a:fld id="{EAE96F90-A236-480F-AD96-E60C8C93DD63}" type="slidenum">
              <a:rPr lang="ru-RU" sz="1600" b="1" smtClean="0"/>
              <a:pPr>
                <a:defRPr/>
              </a:pPr>
              <a:t>56</a:t>
            </a:fld>
            <a:endParaRPr lang="ru-RU" sz="16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3244334"/>
            <a:ext cx="1605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www.srodso.ru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397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pic>
        <p:nvPicPr>
          <p:cNvPr id="7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sp>
        <p:nvSpPr>
          <p:cNvPr id="2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500958" y="6357958"/>
            <a:ext cx="471462" cy="365125"/>
          </a:xfrm>
        </p:spPr>
        <p:txBody>
          <a:bodyPr/>
          <a:lstStyle/>
          <a:p>
            <a:pPr>
              <a:defRPr/>
            </a:pPr>
            <a:fld id="{EAE96F90-A236-480F-AD96-E60C8C93DD63}" type="slidenum">
              <a:rPr lang="ru-RU" sz="1600" b="1" smtClean="0"/>
              <a:pPr>
                <a:defRPr/>
              </a:pPr>
              <a:t>6</a:t>
            </a:fld>
            <a:endParaRPr lang="ru-RU" sz="16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95536" y="908720"/>
            <a:ext cx="84969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/>
              <a:t>Задача 3 </a:t>
            </a:r>
            <a:endParaRPr lang="ru-RU" dirty="0"/>
          </a:p>
          <a:p>
            <a:r>
              <a:rPr lang="ru-RU" dirty="0"/>
              <a:t>Объект продан 6 мес. назад. Рост цен 2% в мес. </a:t>
            </a:r>
            <a:r>
              <a:rPr lang="ru-RU" dirty="0" smtClean="0"/>
              <a:t>Какую </a:t>
            </a:r>
            <a:r>
              <a:rPr lang="ru-RU" dirty="0"/>
              <a:t>нужно сделать корректировку в % (со знаком)?</a:t>
            </a:r>
          </a:p>
          <a:p>
            <a:r>
              <a:rPr lang="ru-RU" i="1" u="sng" dirty="0"/>
              <a:t>Подвох</a:t>
            </a:r>
            <a:endParaRPr lang="ru-RU" dirty="0"/>
          </a:p>
          <a:p>
            <a:r>
              <a:rPr lang="ru-RU" dirty="0"/>
              <a:t>Заключается в том, что нужно использовать формулу сложного процента.</a:t>
            </a:r>
          </a:p>
          <a:p>
            <a:r>
              <a:rPr lang="ru-RU" i="1" u="sng" dirty="0"/>
              <a:t>Решение</a:t>
            </a:r>
            <a:endParaRPr lang="ru-RU" dirty="0"/>
          </a:p>
          <a:p>
            <a:r>
              <a:rPr lang="ru-RU" dirty="0"/>
              <a:t>Определяем корректировку: (1+0,02)^6-1=1,126-1=0,126 или </a:t>
            </a:r>
            <a:r>
              <a:rPr lang="ru-RU" b="1" dirty="0"/>
              <a:t>12,6%</a:t>
            </a:r>
            <a:endParaRPr lang="ru-RU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1273799" y="3573016"/>
            <a:ext cx="134243" cy="402724"/>
          </a:xfrm>
          <a:prstGeom prst="line">
            <a:avLst/>
          </a:prstGeom>
          <a:ln w="12700" cap="sq">
            <a:solidFill>
              <a:schemeClr val="bg1">
                <a:lumMod val="8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1273345" y="4345431"/>
            <a:ext cx="132602" cy="397801"/>
          </a:xfrm>
          <a:prstGeom prst="line">
            <a:avLst/>
          </a:prstGeom>
          <a:ln w="12700" cap="sq">
            <a:solidFill>
              <a:schemeClr val="bg1">
                <a:lumMod val="8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98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pic>
        <p:nvPicPr>
          <p:cNvPr id="7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sp>
        <p:nvSpPr>
          <p:cNvPr id="2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500958" y="6357958"/>
            <a:ext cx="471462" cy="365125"/>
          </a:xfrm>
        </p:spPr>
        <p:txBody>
          <a:bodyPr/>
          <a:lstStyle/>
          <a:p>
            <a:pPr>
              <a:defRPr/>
            </a:pPr>
            <a:fld id="{EAE96F90-A236-480F-AD96-E60C8C93DD63}" type="slidenum">
              <a:rPr lang="ru-RU" sz="1600" b="1" smtClean="0"/>
              <a:pPr>
                <a:defRPr/>
              </a:pPr>
              <a:t>7</a:t>
            </a:fld>
            <a:endParaRPr lang="ru-RU" sz="1600" b="1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H="1">
            <a:off x="1273345" y="2277833"/>
            <a:ext cx="132602" cy="397801"/>
          </a:xfrm>
          <a:prstGeom prst="line">
            <a:avLst/>
          </a:prstGeom>
          <a:ln w="12700" cap="sq">
            <a:solidFill>
              <a:schemeClr val="bg1">
                <a:lumMod val="8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467544" y="908720"/>
            <a:ext cx="842493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Задача 4 </a:t>
            </a:r>
            <a:endParaRPr lang="ru-RU" dirty="0"/>
          </a:p>
          <a:p>
            <a:r>
              <a:rPr lang="ru-RU" dirty="0"/>
              <a:t>Определить рыночную стоимость объекта недвижимости по состоянию на 2017 год (на середину периода). Затраты на строительство данного объекта недвижимости в 2010 году составили 1 000 000 руб. Срок жизни 70 лет.</a:t>
            </a:r>
          </a:p>
          <a:p>
            <a:r>
              <a:rPr lang="ru-RU" dirty="0"/>
              <a:t>Индексы роста цен (на середину периода):</a:t>
            </a:r>
          </a:p>
          <a:p>
            <a:r>
              <a:rPr lang="ru-RU" dirty="0"/>
              <a:t>2009 - 82</a:t>
            </a:r>
          </a:p>
          <a:p>
            <a:r>
              <a:rPr lang="ru-RU" dirty="0"/>
              <a:t>2010 - 85</a:t>
            </a:r>
          </a:p>
          <a:p>
            <a:r>
              <a:rPr lang="ru-RU" dirty="0" smtClean="0"/>
              <a:t>2011 </a:t>
            </a:r>
            <a:r>
              <a:rPr lang="ru-RU" dirty="0"/>
              <a:t>– 92</a:t>
            </a:r>
          </a:p>
          <a:p>
            <a:r>
              <a:rPr lang="ru-RU" dirty="0"/>
              <a:t>2012 – 95</a:t>
            </a:r>
          </a:p>
          <a:p>
            <a:r>
              <a:rPr lang="ru-RU" dirty="0"/>
              <a:t>2013 – 101</a:t>
            </a:r>
          </a:p>
          <a:p>
            <a:r>
              <a:rPr lang="ru-RU" dirty="0"/>
              <a:t>2014 – 106</a:t>
            </a:r>
          </a:p>
          <a:p>
            <a:r>
              <a:rPr lang="ru-RU" dirty="0"/>
              <a:t>2015 – 110</a:t>
            </a:r>
          </a:p>
          <a:p>
            <a:r>
              <a:rPr lang="ru-RU" dirty="0"/>
              <a:t>2016 – 115</a:t>
            </a:r>
          </a:p>
          <a:p>
            <a:r>
              <a:rPr lang="ru-RU" dirty="0"/>
              <a:t>2017 - 119</a:t>
            </a:r>
          </a:p>
          <a:p>
            <a:r>
              <a:rPr lang="ru-RU" i="1" u="sng" dirty="0"/>
              <a:t>Подвох</a:t>
            </a:r>
            <a:endParaRPr lang="ru-RU" dirty="0"/>
          </a:p>
          <a:p>
            <a:r>
              <a:rPr lang="ru-RU" dirty="0"/>
              <a:t>Расчет износа -  не указан возраст, его требуется определить.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834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pic>
        <p:nvPicPr>
          <p:cNvPr id="7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sp>
        <p:nvSpPr>
          <p:cNvPr id="2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500958" y="6357958"/>
            <a:ext cx="471462" cy="365125"/>
          </a:xfrm>
        </p:spPr>
        <p:txBody>
          <a:bodyPr/>
          <a:lstStyle/>
          <a:p>
            <a:pPr>
              <a:defRPr/>
            </a:pPr>
            <a:fld id="{EAE96F90-A236-480F-AD96-E60C8C93DD63}" type="slidenum">
              <a:rPr lang="ru-RU" sz="1600" b="1" smtClean="0"/>
              <a:pPr>
                <a:defRPr/>
              </a:pPr>
              <a:t>8</a:t>
            </a:fld>
            <a:endParaRPr lang="ru-RU" sz="1600" b="1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H="1">
            <a:off x="1273345" y="2277833"/>
            <a:ext cx="132602" cy="397801"/>
          </a:xfrm>
          <a:prstGeom prst="line">
            <a:avLst/>
          </a:prstGeom>
          <a:ln w="12700" cap="sq">
            <a:solidFill>
              <a:schemeClr val="bg1">
                <a:lumMod val="8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467544" y="908720"/>
            <a:ext cx="84249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u="sng" dirty="0"/>
              <a:t>Решение</a:t>
            </a:r>
            <a:endParaRPr lang="ru-RU" dirty="0"/>
          </a:p>
          <a:p>
            <a:pPr lvl="0"/>
            <a:r>
              <a:rPr lang="ru-RU" dirty="0"/>
              <a:t>Определяем индекс пересчета 2010-2017: 119/85=1,4</a:t>
            </a:r>
          </a:p>
          <a:p>
            <a:pPr lvl="0"/>
            <a:r>
              <a:rPr lang="ru-RU" dirty="0"/>
              <a:t>Определяем стоимость объекта без учета износа на дату оценки: 1 000 000 * 1,4 = 1 400 000 руб.</a:t>
            </a:r>
          </a:p>
          <a:p>
            <a:pPr lvl="0"/>
            <a:r>
              <a:rPr lang="ru-RU" dirty="0"/>
              <a:t>Определяем износ: возраст объекта – 2017 – 2010 = 7 лет, 7/70=0,1</a:t>
            </a:r>
          </a:p>
          <a:p>
            <a:pPr lvl="0"/>
            <a:r>
              <a:rPr lang="ru-RU" dirty="0"/>
              <a:t>Определяем рыночную стоимость объекта: 1 400 000 * (1-0,1) = </a:t>
            </a:r>
            <a:r>
              <a:rPr lang="ru-RU" b="1" dirty="0"/>
              <a:t>1 260 000 руб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274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pic>
        <p:nvPicPr>
          <p:cNvPr id="7" name="Picture 2" descr="D:\work\_B_union\DSSRO\_publlish\Arts_standart\bottom-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6086805"/>
            <a:ext cx="9144000" cy="774243"/>
          </a:xfrm>
          <a:prstGeom prst="rect">
            <a:avLst/>
          </a:prstGeom>
          <a:noFill/>
        </p:spPr>
      </p:pic>
      <p:sp>
        <p:nvSpPr>
          <p:cNvPr id="2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500958" y="6357958"/>
            <a:ext cx="471462" cy="365125"/>
          </a:xfrm>
        </p:spPr>
        <p:txBody>
          <a:bodyPr/>
          <a:lstStyle/>
          <a:p>
            <a:pPr>
              <a:defRPr/>
            </a:pPr>
            <a:fld id="{EAE96F90-A236-480F-AD96-E60C8C93DD63}" type="slidenum">
              <a:rPr lang="ru-RU" sz="1600" b="1" smtClean="0"/>
              <a:pPr>
                <a:defRPr/>
              </a:pPr>
              <a:t>9</a:t>
            </a:fld>
            <a:endParaRPr lang="ru-RU" sz="1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937926"/>
            <a:ext cx="849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Задача 5</a:t>
            </a:r>
            <a:endParaRPr lang="ru-RU" dirty="0"/>
          </a:p>
          <a:p>
            <a:r>
              <a:rPr lang="ru-RU" dirty="0"/>
              <a:t>Рыночная ставка аренды для торгового помещения на начало 2003 года составляла 100 руб. Индекс изменения рыночных ставок аренды для соответствующего сегмента рынка недвижимости с начала 2001 года по начало 2017 года составил 3,54. Индекс изменения рыночных ставок аренды с начала 2001 года по начало 2003 года составил 1,18. Рассчитайте рыночную ставку аренды для этого помещения на начало 2017 года.</a:t>
            </a:r>
          </a:p>
          <a:p>
            <a:r>
              <a:rPr lang="ru-RU" i="1" u="sng" dirty="0"/>
              <a:t>Подвох</a:t>
            </a:r>
            <a:endParaRPr lang="ru-RU" dirty="0"/>
          </a:p>
          <a:p>
            <a:r>
              <a:rPr lang="ru-RU" dirty="0"/>
              <a:t>Особых нет.</a:t>
            </a:r>
          </a:p>
          <a:p>
            <a:r>
              <a:rPr lang="ru-RU" i="1" u="sng" dirty="0"/>
              <a:t>Решение</a:t>
            </a:r>
            <a:endParaRPr lang="ru-RU" dirty="0"/>
          </a:p>
          <a:p>
            <a:pPr lvl="0"/>
            <a:r>
              <a:rPr lang="ru-RU" dirty="0"/>
              <a:t>Определяем индекс пересчета 2003-2017: 3,54/1,18=3,0</a:t>
            </a:r>
          </a:p>
          <a:p>
            <a:pPr lvl="0"/>
            <a:r>
              <a:rPr lang="ru-RU" dirty="0"/>
              <a:t>Определяем ставку аренды: 100 руб. * 3,0 = </a:t>
            </a:r>
            <a:r>
              <a:rPr lang="ru-RU" b="1" dirty="0"/>
              <a:t>300 руб.</a:t>
            </a:r>
            <a:endParaRPr lang="ru-RU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H="1">
            <a:off x="1273345" y="2277833"/>
            <a:ext cx="132602" cy="397801"/>
          </a:xfrm>
          <a:prstGeom prst="line">
            <a:avLst/>
          </a:prstGeom>
          <a:ln w="12700" cap="sq">
            <a:solidFill>
              <a:schemeClr val="bg1">
                <a:lumMod val="8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05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1525</TotalTime>
  <Words>5169</Words>
  <Application>Microsoft Office PowerPoint</Application>
  <PresentationFormat>Экран (4:3)</PresentationFormat>
  <Paragraphs>1044</Paragraphs>
  <Slides>56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8" baseType="lpstr">
      <vt:lpstr>Тема Office</vt:lpstr>
      <vt:lpstr>Формула</vt:lpstr>
      <vt:lpstr>ЗАДАЧИ ПО НЕДВИЖИМОСТИ (220118)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Михаил</cp:lastModifiedBy>
  <cp:revision>129</cp:revision>
  <dcterms:created xsi:type="dcterms:W3CDTF">2013-10-21T13:48:06Z</dcterms:created>
  <dcterms:modified xsi:type="dcterms:W3CDTF">2018-01-26T13:09:13Z</dcterms:modified>
</cp:coreProperties>
</file>